
<file path=[Content_Types].xml><?xml version="1.0" encoding="utf-8"?>
<Types xmlns="http://schemas.openxmlformats.org/package/2006/content-types">
  <Default Extension="png" ContentType="image/png"/>
  <Default Extension="sh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8" r:id="rId2"/>
    <p:sldId id="283" r:id="rId3"/>
    <p:sldId id="285" r:id="rId4"/>
    <p:sldId id="261" r:id="rId5"/>
    <p:sldId id="264" r:id="rId6"/>
    <p:sldId id="309" r:id="rId7"/>
    <p:sldId id="300" r:id="rId8"/>
    <p:sldId id="263" r:id="rId9"/>
    <p:sldId id="277" r:id="rId10"/>
    <p:sldId id="282" r:id="rId11"/>
    <p:sldId id="284" r:id="rId12"/>
    <p:sldId id="267" r:id="rId13"/>
    <p:sldId id="272" r:id="rId14"/>
    <p:sldId id="298" r:id="rId15"/>
    <p:sldId id="265" r:id="rId16"/>
    <p:sldId id="304" r:id="rId17"/>
    <p:sldId id="305" r:id="rId18"/>
    <p:sldId id="302" r:id="rId19"/>
    <p:sldId id="308" r:id="rId20"/>
    <p:sldId id="303" r:id="rId21"/>
    <p:sldId id="286" r:id="rId22"/>
    <p:sldId id="287" r:id="rId23"/>
    <p:sldId id="270" r:id="rId24"/>
    <p:sldId id="273" r:id="rId25"/>
    <p:sldId id="288" r:id="rId26"/>
    <p:sldId id="289" r:id="rId27"/>
    <p:sldId id="290" r:id="rId28"/>
    <p:sldId id="291" r:id="rId29"/>
    <p:sldId id="306" r:id="rId30"/>
    <p:sldId id="274" r:id="rId31"/>
    <p:sldId id="271" r:id="rId32"/>
    <p:sldId id="278" r:id="rId33"/>
    <p:sldId id="307" r:id="rId34"/>
    <p:sldId id="292" r:id="rId35"/>
    <p:sldId id="281" r:id="rId36"/>
    <p:sldId id="293" r:id="rId37"/>
    <p:sldId id="312" r:id="rId38"/>
    <p:sldId id="295" r:id="rId39"/>
    <p:sldId id="310" r:id="rId40"/>
    <p:sldId id="296" r:id="rId41"/>
    <p:sldId id="311" r:id="rId42"/>
    <p:sldId id="294" r:id="rId43"/>
    <p:sldId id="297" r:id="rId44"/>
    <p:sldId id="299" r:id="rId45"/>
    <p:sldId id="276" r:id="rId46"/>
    <p:sldId id="280" r:id="rId47"/>
    <p:sldId id="269" r:id="rId48"/>
    <p:sldId id="301" r:id="rId49"/>
    <p:sldId id="262" r:id="rId50"/>
  </p:sldIdLst>
  <p:sldSz cx="9906000" cy="6858000" type="A4"/>
  <p:notesSz cx="6794500" cy="9931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B284B42-BFA5-451D-BE7D-EAFE182DA55F}">
          <p14:sldIdLst>
            <p14:sldId id="258"/>
            <p14:sldId id="283"/>
          </p14:sldIdLst>
        </p14:section>
        <p14:section name="Infrastructure" id="{990594CF-5F56-4DA5-86F3-E6E0D51B9229}">
          <p14:sldIdLst>
            <p14:sldId id="285"/>
            <p14:sldId id="261"/>
            <p14:sldId id="264"/>
            <p14:sldId id="309"/>
            <p14:sldId id="300"/>
            <p14:sldId id="263"/>
            <p14:sldId id="277"/>
            <p14:sldId id="282"/>
          </p14:sldIdLst>
        </p14:section>
        <p14:section name="Ressources" id="{2F4B712A-3649-4A43-9C5A-A201C42332F0}">
          <p14:sldIdLst>
            <p14:sldId id="284"/>
            <p14:sldId id="267"/>
            <p14:sldId id="272"/>
            <p14:sldId id="298"/>
            <p14:sldId id="265"/>
            <p14:sldId id="304"/>
            <p14:sldId id="305"/>
          </p14:sldIdLst>
        </p14:section>
        <p14:section name="Execution" id="{CDAF6788-E518-49ED-9620-EAE37E040049}">
          <p14:sldIdLst>
            <p14:sldId id="302"/>
            <p14:sldId id="308"/>
            <p14:sldId id="303"/>
            <p14:sldId id="286"/>
            <p14:sldId id="287"/>
            <p14:sldId id="270"/>
            <p14:sldId id="273"/>
            <p14:sldId id="288"/>
            <p14:sldId id="289"/>
            <p14:sldId id="290"/>
            <p14:sldId id="291"/>
            <p14:sldId id="306"/>
            <p14:sldId id="274"/>
            <p14:sldId id="271"/>
            <p14:sldId id="278"/>
            <p14:sldId id="307"/>
          </p14:sldIdLst>
        </p14:section>
        <p14:section name="Bonne pratiques" id="{B198315D-5F2F-419A-A648-7BC13725A3CF}">
          <p14:sldIdLst>
            <p14:sldId id="292"/>
            <p14:sldId id="281"/>
            <p14:sldId id="293"/>
            <p14:sldId id="312"/>
            <p14:sldId id="295"/>
            <p14:sldId id="310"/>
            <p14:sldId id="296"/>
            <p14:sldId id="311"/>
            <p14:sldId id="294"/>
            <p14:sldId id="297"/>
            <p14:sldId id="299"/>
            <p14:sldId id="276"/>
            <p14:sldId id="280"/>
          </p14:sldIdLst>
        </p14:section>
        <p14:section name="Liens" id="{94F06057-E515-4203-9FA8-343402CABB62}">
          <p14:sldIdLst>
            <p14:sldId id="269"/>
            <p14:sldId id="30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n Sagon" initials="YS" lastIdx="2" clrIdx="0">
    <p:extLst>
      <p:ext uri="{19B8F6BF-5375-455C-9EA6-DF929625EA0E}">
        <p15:presenceInfo xmlns:p15="http://schemas.microsoft.com/office/powerpoint/2012/main" userId="Yann Sagon" providerId="None"/>
      </p:ext>
    </p:extLst>
  </p:cmAuthor>
  <p:cmAuthor id="2" name="Caroline Wilhem" initials="CW" lastIdx="27" clrIdx="1">
    <p:extLst>
      <p:ext uri="{19B8F6BF-5375-455C-9EA6-DF929625EA0E}">
        <p15:presenceInfo xmlns:p15="http://schemas.microsoft.com/office/powerpoint/2012/main" userId="S-1-5-21-2549886845-264585227-397852783-319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0063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592" autoAdjust="0"/>
  </p:normalViewPr>
  <p:slideViewPr>
    <p:cSldViewPr>
      <p:cViewPr varScale="1">
        <p:scale>
          <a:sx n="109" d="100"/>
          <a:sy n="109" d="100"/>
        </p:scale>
        <p:origin x="1416" y="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256"/>
    </p:cViewPr>
  </p:sorterViewPr>
  <p:notesViewPr>
    <p:cSldViewPr>
      <p:cViewPr varScale="1">
        <p:scale>
          <a:sx n="81" d="100"/>
          <a:sy n="81" d="100"/>
        </p:scale>
        <p:origin x="399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BF06C-D943-482B-B139-7A0086D6E203}" type="datetime1">
              <a:rPr lang="fr-CH" smtClean="0"/>
              <a:t>13.04.2021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490C1-5BB4-4A3A-B449-6AEFE9DE49A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171593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A3B26-685F-4194-9488-17D4406CEEF7}" type="datetime1">
              <a:rPr lang="fr-CH" smtClean="0"/>
              <a:t>13.04.2021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4DBFD-BA77-42FE-8CDF-EBB8B71D436C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23933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4DBFD-BA77-42FE-8CDF-EBB8B71D436C}" type="slidenum">
              <a:rPr lang="fr-CH" smtClean="0"/>
              <a:t>1</a:t>
            </a:fld>
            <a:endParaRPr lang="fr-C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77AB09A-8B24-46B4-BBAC-C138833F163D}" type="datetime1">
              <a:rPr lang="fr-CH" smtClean="0"/>
              <a:t>13.04.2021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193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5C42D5-621E-4444-B207-31CEFCEAE6C8}" type="datetime1">
              <a:rPr lang="fr-CH" smtClean="0"/>
              <a:t>13.04.2021</a:t>
            </a:fld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14DBFD-BA77-42FE-8CDF-EBB8B71D436C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3327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0272" y="2924944"/>
            <a:ext cx="9005454" cy="12961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fr-CH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0273" y="1858814"/>
            <a:ext cx="9005455" cy="85010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é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650902"/>
            <a:ext cx="8915400" cy="85010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0513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00" y="1207294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5550" y="1207294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templat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5779008"/>
            <a:ext cx="9906000" cy="10789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87222" y="6000769"/>
            <a:ext cx="663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cap="none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Division du Système et des Technologies de l’Information et de la Communication (DiSTIC)</a:t>
            </a: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  <a:endParaRPr lang="fr-CH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19675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9" name="Espace réservé du numéro de diapositive 5"/>
          <p:cNvSpPr txBox="1">
            <a:spLocks/>
          </p:cNvSpPr>
          <p:nvPr/>
        </p:nvSpPr>
        <p:spPr>
          <a:xfrm>
            <a:off x="8917012" y="6597352"/>
            <a:ext cx="579636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6A539-EABA-4C1B-801F-51099F8620D0}" type="slidenum">
              <a:rPr lang="fr-CH" smtClean="0"/>
              <a:pPr/>
              <a:t>‹#›</a:t>
            </a:fld>
            <a:r>
              <a:rPr lang="fr-CH" dirty="0"/>
              <a:t> </a:t>
            </a:r>
          </a:p>
        </p:txBody>
      </p:sp>
      <p:sp>
        <p:nvSpPr>
          <p:cNvPr id="10" name="Espace réservé de la date 3"/>
          <p:cNvSpPr txBox="1">
            <a:spLocks/>
          </p:cNvSpPr>
          <p:nvPr/>
        </p:nvSpPr>
        <p:spPr>
          <a:xfrm>
            <a:off x="488504" y="6597352"/>
            <a:ext cx="3024336" cy="216024"/>
          </a:xfrm>
          <a:prstGeom prst="rect">
            <a:avLst/>
          </a:prstGeom>
        </p:spPr>
        <p:txBody>
          <a:bodyPr vert="horz" wrap="none" lIns="0" tIns="45720" rIns="0" bIns="45720" rtlCol="0" anchor="ctr"/>
          <a:lstStyle>
            <a:defPPr>
              <a:defRPr lang="fr-FR"/>
            </a:defPPr>
            <a:lvl1pPr marL="0" indent="0" algn="l" defTabSz="914400" rtl="0" eaLnBrk="1" latinLnBrk="0" hangingPunct="1">
              <a:defRPr sz="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Yann</a:t>
            </a:r>
            <a:r>
              <a:rPr lang="fr-FR" baseline="0" dirty="0"/>
              <a:t> Sagon</a:t>
            </a:r>
            <a:r>
              <a:rPr lang="fr-FR" dirty="0"/>
              <a:t>/29.03.2021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2411328" y="6597352"/>
            <a:ext cx="5083345" cy="216024"/>
          </a:xfrm>
          <a:prstGeom prst="rect">
            <a:avLst/>
          </a:prstGeom>
        </p:spPr>
        <p:txBody>
          <a:bodyPr vert="horz" wrap="none" lIns="0" tIns="45720" rIns="0" bIns="45720" rtlCol="0" anchor="ctr"/>
          <a:lstStyle>
            <a:defPPr>
              <a:defRPr lang="fr-FR"/>
            </a:defPPr>
            <a:lvl1pPr indent="0">
              <a:defRPr sz="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HPC at UNIGE</a:t>
            </a:r>
            <a:endParaRPr lang="fr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6" r:id="rId4"/>
    <p:sldLayoutId id="2147483650" r:id="rId5"/>
    <p:sldLayoutId id="2147483652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SzPct val="60000"/>
        <a:buFont typeface="Courier New" pitchFamily="49" charset="0"/>
        <a:buChar char="o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SzPct val="140000"/>
        <a:buFont typeface="Arial" pitchFamily="34" charset="0"/>
        <a:buChar char="-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SzPct val="120000"/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Ø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atalogue-si.unige.ch/en/hpc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eresearch.unige.ch/hpc/access_the_hpc_clusters" TargetMode="External"/><Relationship Id="rId2" Type="http://schemas.openxmlformats.org/officeDocument/2006/relationships/hyperlink" Target="https://baobab.unige.ch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.eresearch.unige.ch/hpc/access_the_hpc_clusters#file_transfer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h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eresearch.unige.ch/hpc/applications_and_libraries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eresearch.unige.ch/hpc/applications_and_libraries#r_packages" TargetMode="External"/><Relationship Id="rId2" Type="http://schemas.openxmlformats.org/officeDocument/2006/relationships/hyperlink" Target="https://doc.eresearch.unige.ch/hpc/applications_and_libraries#r_project_and_rstudio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lab.unige.ch/hpc/softs/tree/master/r/R" TargetMode="External"/><Relationship Id="rId4" Type="http://schemas.openxmlformats.org/officeDocument/2006/relationships/hyperlink" Target="https://data-analytics-lab.shinyapps.io/golembash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.eresearch.unige.ch/hpc/slurm" TargetMode="External"/><Relationship Id="rId3" Type="http://schemas.openxmlformats.org/officeDocument/2006/relationships/hyperlink" Target="https://doc.eresearch.unige.ch/hpc/" TargetMode="External"/><Relationship Id="rId7" Type="http://schemas.openxmlformats.org/officeDocument/2006/relationships/hyperlink" Target="https://doc.eresearch.unige.ch/hpc/applications_and_libraries" TargetMode="External"/><Relationship Id="rId2" Type="http://schemas.openxmlformats.org/officeDocument/2006/relationships/hyperlink" Target="http://baobab.unige.ch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.eresearch.unige.ch/hpc/access_the_hpc_clusters#file_transfer" TargetMode="External"/><Relationship Id="rId5" Type="http://schemas.openxmlformats.org/officeDocument/2006/relationships/hyperlink" Target="https://doc.eresearch.unige.ch/hpc/access_the_hpc_clusters#ssh_connection" TargetMode="External"/><Relationship Id="rId4" Type="http://schemas.openxmlformats.org/officeDocument/2006/relationships/hyperlink" Target="https://doc.eresearch.unige.ch/hpc/best_practices" TargetMode="External"/><Relationship Id="rId9" Type="http://schemas.openxmlformats.org/officeDocument/2006/relationships/hyperlink" Target="https://doc.eresearch.unige.ch/hpc/slurm#submitting_jobs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ge.ch/eresearch/fr/evenements/hpc-lunch/" TargetMode="External"/><Relationship Id="rId3" Type="http://schemas.openxmlformats.org/officeDocument/2006/relationships/hyperlink" Target="https://doc.eresearch.unige.ch/hpc/faq" TargetMode="External"/><Relationship Id="rId7" Type="http://schemas.openxmlformats.org/officeDocument/2006/relationships/hyperlink" Target="https://hpc-community.unige.ch/t/current-issues-on-baobab-and-yggdrasil/787" TargetMode="External"/><Relationship Id="rId2" Type="http://schemas.openxmlformats.org/officeDocument/2006/relationships/hyperlink" Target="https://catalogue-si.unige.ch/en/hpc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pc-community.unige.ch/" TargetMode="External"/><Relationship Id="rId5" Type="http://schemas.openxmlformats.org/officeDocument/2006/relationships/hyperlink" Target="https://doc.eresearch.unige.ch/hpc/hpc_glossary" TargetMode="External"/><Relationship Id="rId4" Type="http://schemas.openxmlformats.org/officeDocument/2006/relationships/hyperlink" Target="https://doc.eresearch.unige.ch/hpc/toc" TargetMode="External"/><Relationship Id="rId9" Type="http://schemas.openxmlformats.org/officeDocument/2006/relationships/hyperlink" Target="https://doc.eresearch.unige.ch/hpc/start#support_-_get_help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272" y="2420888"/>
            <a:ext cx="9005454" cy="1296144"/>
          </a:xfrm>
        </p:spPr>
        <p:txBody>
          <a:bodyPr/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Get familiar with the Baobab and Yggdrasil clusters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484784"/>
            <a:ext cx="9005455" cy="850106"/>
          </a:xfrm>
        </p:spPr>
        <p:txBody>
          <a:bodyPr/>
          <a:lstStyle/>
          <a:p>
            <a:r>
              <a:rPr lang="en-US" noProof="0" dirty="0"/>
              <a:t>HPC at UNIGE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2949" y="3356992"/>
            <a:ext cx="8420100" cy="148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CH" sz="2400" dirty="0"/>
              <a:t>Yann Sagon</a:t>
            </a:r>
          </a:p>
        </p:txBody>
      </p:sp>
    </p:spTree>
    <p:extLst>
      <p:ext uri="{BB962C8B-B14F-4D97-AF65-F5344CB8AC3E}">
        <p14:creationId xmlns:p14="http://schemas.microsoft.com/office/powerpoint/2010/main" val="78087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4592761" y="2709119"/>
            <a:ext cx="8915400" cy="850106"/>
          </a:xfrm>
        </p:spPr>
        <p:txBody>
          <a:bodyPr/>
          <a:lstStyle/>
          <a:p>
            <a:r>
              <a:rPr lang="en-US" noProof="0" dirty="0"/>
              <a:t>Baobab back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3" y="0"/>
            <a:ext cx="7692259" cy="5777881"/>
          </a:xfrm>
        </p:spPr>
      </p:pic>
    </p:spTree>
    <p:extLst>
      <p:ext uri="{BB962C8B-B14F-4D97-AF65-F5344CB8AC3E}">
        <p14:creationId xmlns:p14="http://schemas.microsoft.com/office/powerpoint/2010/main" val="405658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noProof="0" dirty="0"/>
              <a:t>HPC resources</a:t>
            </a:r>
          </a:p>
        </p:txBody>
      </p:sp>
    </p:spTree>
    <p:extLst>
      <p:ext uri="{BB962C8B-B14F-4D97-AF65-F5344CB8AC3E}">
        <p14:creationId xmlns:p14="http://schemas.microsoft.com/office/powerpoint/2010/main" val="64406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</a:t>
            </a:r>
            <a:r>
              <a:rPr lang="en-US" noProof="0" dirty="0"/>
              <a:t>Resources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>
                <a:solidFill>
                  <a:srgbClr val="CF0063"/>
                </a:solidFill>
              </a:rPr>
              <a:t>Compute nodes </a:t>
            </a:r>
            <a:r>
              <a:rPr lang="en-US" noProof="0" dirty="0"/>
              <a:t>(CPUs, GPGPUs …)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>
                <a:solidFill>
                  <a:srgbClr val="CF0063"/>
                </a:solidFill>
              </a:rPr>
              <a:t>Memory </a:t>
            </a:r>
            <a:r>
              <a:rPr lang="en-US" noProof="0" dirty="0"/>
              <a:t>(MB, GB)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>
                <a:solidFill>
                  <a:srgbClr val="CF0063"/>
                </a:solidFill>
              </a:rPr>
              <a:t>Execution time </a:t>
            </a:r>
            <a:r>
              <a:rPr lang="en-US" noProof="0" dirty="0"/>
              <a:t>(min, hours, days)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>
                <a:solidFill>
                  <a:srgbClr val="CF0063"/>
                </a:solidFill>
              </a:rPr>
              <a:t>Software licenses </a:t>
            </a:r>
            <a:r>
              <a:rPr lang="en-US" noProof="0" dirty="0"/>
              <a:t>(</a:t>
            </a:r>
            <a:r>
              <a:rPr lang="en-US" noProof="0" dirty="0" err="1"/>
              <a:t>Matlab</a:t>
            </a:r>
            <a:r>
              <a:rPr lang="en-US" noProof="0" dirty="0"/>
              <a:t>, </a:t>
            </a:r>
            <a:r>
              <a:rPr lang="en-US" noProof="0" dirty="0" err="1"/>
              <a:t>stata</a:t>
            </a:r>
            <a:r>
              <a:rPr lang="en-US" noProof="0" dirty="0"/>
              <a:t>…)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>
                <a:solidFill>
                  <a:srgbClr val="CF0063"/>
                </a:solidFill>
              </a:rPr>
              <a:t>Storage space</a:t>
            </a:r>
            <a:r>
              <a:rPr lang="en-US" noProof="0" dirty="0"/>
              <a:t> (home directory, scratch space, NAS)</a:t>
            </a:r>
          </a:p>
        </p:txBody>
      </p:sp>
    </p:spTree>
    <p:extLst>
      <p:ext uri="{BB962C8B-B14F-4D97-AF65-F5344CB8AC3E}">
        <p14:creationId xmlns:p14="http://schemas.microsoft.com/office/powerpoint/2010/main" val="275547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Partitions type : private and public</a:t>
            </a:r>
            <a:endParaRPr lang="en-US" noProof="0" dirty="0">
              <a:solidFill>
                <a:srgbClr val="92D050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noProof="0" dirty="0">
                <a:solidFill>
                  <a:srgbClr val="CF0063"/>
                </a:solidFill>
              </a:rPr>
              <a:t>Partition = compute nodes grouping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2" y="2060848"/>
            <a:ext cx="6107735" cy="33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5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Partitions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US" b="1" noProof="0" dirty="0"/>
              <a:t>Choose the correct partition type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Debug?  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CF0063"/>
                </a:solidFill>
              </a:rPr>
              <a:t>debug-</a:t>
            </a:r>
            <a:r>
              <a:rPr lang="en-US" noProof="0" dirty="0" err="1">
                <a:solidFill>
                  <a:srgbClr val="CF0063"/>
                </a:solidFill>
              </a:rPr>
              <a:t>cpu</a:t>
            </a:r>
            <a:endParaRPr lang="en-US" noProof="0" dirty="0">
              <a:solidFill>
                <a:srgbClr val="CF0063"/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Runtime less than 12h00? 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CF0063"/>
                </a:solidFill>
              </a:rPr>
              <a:t>shared-</a:t>
            </a:r>
            <a:r>
              <a:rPr lang="en-US" noProof="0" dirty="0" err="1">
                <a:solidFill>
                  <a:srgbClr val="CF0063"/>
                </a:solidFill>
              </a:rPr>
              <a:t>cpu</a:t>
            </a:r>
            <a:endParaRPr lang="en-US" noProof="0" dirty="0">
              <a:solidFill>
                <a:srgbClr val="CF0063"/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Between 12h00 and 4 days? 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CF0063"/>
                </a:solidFill>
              </a:rPr>
              <a:t>public-</a:t>
            </a:r>
            <a:r>
              <a:rPr lang="en-US" noProof="0" dirty="0" err="1">
                <a:solidFill>
                  <a:srgbClr val="CF0063"/>
                </a:solidFill>
              </a:rPr>
              <a:t>cpu</a:t>
            </a:r>
            <a:endParaRPr lang="en-US" noProof="0" dirty="0">
              <a:solidFill>
                <a:srgbClr val="CF0063"/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More than 96GB RAM? 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CF0063"/>
                </a:solidFill>
              </a:rPr>
              <a:t>shared-</a:t>
            </a:r>
            <a:r>
              <a:rPr lang="en-US" noProof="0" dirty="0" err="1">
                <a:solidFill>
                  <a:srgbClr val="CF0063"/>
                </a:solidFill>
              </a:rPr>
              <a:t>bigmem</a:t>
            </a:r>
            <a:endParaRPr lang="en-US" noProof="0" dirty="0">
              <a:solidFill>
                <a:srgbClr val="CF0063"/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Need GPU? &gt; </a:t>
            </a:r>
            <a:r>
              <a:rPr lang="en-US" dirty="0">
                <a:solidFill>
                  <a:srgbClr val="CF0063"/>
                </a:solidFill>
              </a:rPr>
              <a:t>shared-</a:t>
            </a:r>
            <a:r>
              <a:rPr lang="en-US" dirty="0" err="1">
                <a:solidFill>
                  <a:srgbClr val="CF0063"/>
                </a:solidFill>
              </a:rPr>
              <a:t>gpu</a:t>
            </a:r>
            <a:endParaRPr lang="en-US" dirty="0">
              <a:solidFill>
                <a:srgbClr val="CF0063"/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Interactive job max 8h, 1 job per user? &gt; </a:t>
            </a:r>
            <a:r>
              <a:rPr lang="en-US" dirty="0">
                <a:solidFill>
                  <a:srgbClr val="CF0063"/>
                </a:solidFill>
              </a:rPr>
              <a:t>public-interactive-</a:t>
            </a:r>
            <a:r>
              <a:rPr lang="en-US" dirty="0" err="1">
                <a:solidFill>
                  <a:srgbClr val="CF0063"/>
                </a:solidFill>
              </a:rPr>
              <a:t>cpu</a:t>
            </a:r>
            <a:endParaRPr lang="en-US" noProof="0" dirty="0">
              <a:solidFill>
                <a:srgbClr val="CF0063"/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841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836712"/>
            <a:ext cx="6768752" cy="49073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management with SLURM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0" y="1844824"/>
            <a:ext cx="1568624" cy="1800200"/>
          </a:xfrm>
          <a:solidFill>
            <a:srgbClr val="CF0063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noProof="0" dirty="0">
                <a:solidFill>
                  <a:schemeClr val="bg1"/>
                </a:solidFill>
              </a:rPr>
              <a:t>SLURM</a:t>
            </a:r>
            <a:r>
              <a:rPr lang="en-US" sz="1800" noProof="0" dirty="0">
                <a:solidFill>
                  <a:schemeClr val="bg1"/>
                </a:solidFill>
              </a:rPr>
              <a:t> </a:t>
            </a:r>
            <a:br>
              <a:rPr lang="en-US" sz="1800" noProof="0" dirty="0">
                <a:solidFill>
                  <a:schemeClr val="bg1"/>
                </a:solidFill>
              </a:rPr>
            </a:br>
            <a:r>
              <a:rPr lang="en-US" sz="1800" b="1" noProof="0" dirty="0">
                <a:solidFill>
                  <a:schemeClr val="bg1"/>
                </a:solidFill>
              </a:rPr>
              <a:t>S</a:t>
            </a:r>
            <a:r>
              <a:rPr lang="en-US" sz="1800" noProof="0" dirty="0">
                <a:solidFill>
                  <a:schemeClr val="bg1"/>
                </a:solidFill>
              </a:rPr>
              <a:t>imple </a:t>
            </a:r>
            <a:br>
              <a:rPr lang="en-US" sz="1800" noProof="0" dirty="0">
                <a:solidFill>
                  <a:schemeClr val="bg1"/>
                </a:solidFill>
              </a:rPr>
            </a:br>
            <a:r>
              <a:rPr lang="en-US" sz="1800" b="1" noProof="0" dirty="0">
                <a:solidFill>
                  <a:schemeClr val="bg1"/>
                </a:solidFill>
              </a:rPr>
              <a:t>L</a:t>
            </a:r>
            <a:r>
              <a:rPr lang="en-US" sz="1800" noProof="0" dirty="0">
                <a:solidFill>
                  <a:schemeClr val="bg1"/>
                </a:solidFill>
              </a:rPr>
              <a:t>inux </a:t>
            </a:r>
            <a:br>
              <a:rPr lang="en-US" sz="1800" noProof="0" dirty="0">
                <a:solidFill>
                  <a:schemeClr val="bg1"/>
                </a:solidFill>
              </a:rPr>
            </a:br>
            <a:r>
              <a:rPr lang="en-US" sz="1800" b="1" noProof="0" dirty="0">
                <a:solidFill>
                  <a:schemeClr val="bg1"/>
                </a:solidFill>
              </a:rPr>
              <a:t>U</a:t>
            </a:r>
            <a:r>
              <a:rPr lang="en-US" sz="1800" noProof="0" dirty="0">
                <a:solidFill>
                  <a:schemeClr val="bg1"/>
                </a:solidFill>
              </a:rPr>
              <a:t>tility for</a:t>
            </a:r>
            <a:br>
              <a:rPr lang="en-US" sz="1800" noProof="0" dirty="0">
                <a:solidFill>
                  <a:schemeClr val="bg1"/>
                </a:solidFill>
              </a:rPr>
            </a:br>
            <a:r>
              <a:rPr lang="en-US" sz="1800" b="1" noProof="0" dirty="0">
                <a:solidFill>
                  <a:schemeClr val="bg1"/>
                </a:solidFill>
              </a:rPr>
              <a:t>R</a:t>
            </a:r>
            <a:r>
              <a:rPr lang="en-US" sz="1800" noProof="0" dirty="0">
                <a:solidFill>
                  <a:schemeClr val="bg1"/>
                </a:solidFill>
              </a:rPr>
              <a:t>esource</a:t>
            </a:r>
            <a:br>
              <a:rPr lang="en-US" sz="1800" noProof="0" dirty="0">
                <a:solidFill>
                  <a:schemeClr val="bg1"/>
                </a:solidFill>
              </a:rPr>
            </a:br>
            <a:r>
              <a:rPr lang="en-US" sz="1800" b="1" noProof="0" dirty="0">
                <a:solidFill>
                  <a:schemeClr val="bg1"/>
                </a:solidFill>
              </a:rPr>
              <a:t>M</a:t>
            </a:r>
            <a:r>
              <a:rPr lang="en-US" sz="1800" noProof="0" dirty="0">
                <a:solidFill>
                  <a:schemeClr val="bg1"/>
                </a:solidFill>
              </a:rPr>
              <a:t>anagement</a:t>
            </a:r>
          </a:p>
        </p:txBody>
      </p:sp>
    </p:spTree>
    <p:extLst>
      <p:ext uri="{BB962C8B-B14F-4D97-AF65-F5344CB8AC3E}">
        <p14:creationId xmlns:p14="http://schemas.microsoft.com/office/powerpoint/2010/main" val="3557693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management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Job priority in the waiting queue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Resources allocation and reservation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Job execution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Job archive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313040" y="3789040"/>
            <a:ext cx="4592960" cy="954107"/>
          </a:xfrm>
          <a:prstGeom prst="rect">
            <a:avLst/>
          </a:prstGeom>
          <a:solidFill>
            <a:srgbClr val="CF0063"/>
          </a:solidFill>
        </p:spPr>
        <p:txBody>
          <a:bodyPr wrap="square" rtlCol="0">
            <a:spAutoFit/>
          </a:bodyPr>
          <a:lstStyle/>
          <a:p>
            <a:r>
              <a:rPr lang="fr-CH" sz="2800" b="1" dirty="0" err="1">
                <a:solidFill>
                  <a:schemeClr val="bg1"/>
                </a:solidFill>
              </a:rPr>
              <a:t>Slurm</a:t>
            </a:r>
            <a:r>
              <a:rPr lang="fr-CH" sz="2800" b="1" dirty="0">
                <a:solidFill>
                  <a:schemeClr val="bg1"/>
                </a:solidFill>
              </a:rPr>
              <a:t> Documentation</a:t>
            </a:r>
            <a:endParaRPr lang="fr-CH" sz="2800" dirty="0">
              <a:solidFill>
                <a:schemeClr val="bg1"/>
              </a:solidFill>
            </a:endParaRPr>
          </a:p>
          <a:p>
            <a:r>
              <a:rPr lang="fr-CH" sz="2800" dirty="0">
                <a:solidFill>
                  <a:schemeClr val="bg1"/>
                </a:solidFill>
                <a:hlinkClick r:id="rId2"/>
              </a:rPr>
              <a:t>https://slurm.schedmd.com</a:t>
            </a:r>
            <a:endParaRPr lang="fr-CH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96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Priority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Four factors to prioritize jobs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F0063"/>
                </a:solidFill>
              </a:rPr>
              <a:t>Fair Share</a:t>
            </a:r>
            <a:r>
              <a:rPr lang="en-US" sz="2800" dirty="0"/>
              <a:t>: The highest is the past usage, the lowest is the priority. </a:t>
            </a:r>
            <a:r>
              <a:rPr lang="en-US" sz="2800" b="1" dirty="0"/>
              <a:t>SLURM forgets history ! </a:t>
            </a:r>
            <a:r>
              <a:rPr lang="en-US" sz="2800" dirty="0"/>
              <a:t>(50% each 2 weeks)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F0063"/>
                </a:solidFill>
              </a:rPr>
              <a:t>Job Age</a:t>
            </a:r>
            <a:r>
              <a:rPr lang="en-US" sz="2800" dirty="0"/>
              <a:t>: Priority increases with the waiting time in the queue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F0063"/>
                </a:solidFill>
              </a:rPr>
              <a:t>Job Size</a:t>
            </a:r>
            <a:r>
              <a:rPr lang="en-US" sz="2800" dirty="0"/>
              <a:t>: Big jobs are favored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F0063"/>
                </a:solidFill>
              </a:rPr>
              <a:t>Partition Owner:</a:t>
            </a:r>
            <a:r>
              <a:rPr lang="en-US" sz="2800" dirty="0"/>
              <a:t> Private partitions give higher priority to their owner</a:t>
            </a:r>
          </a:p>
        </p:txBody>
      </p:sp>
    </p:spTree>
    <p:extLst>
      <p:ext uri="{BB962C8B-B14F-4D97-AF65-F5344CB8AC3E}">
        <p14:creationId xmlns:p14="http://schemas.microsoft.com/office/powerpoint/2010/main" val="15118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400" dirty="0" err="1"/>
              <a:t>Procedures</a:t>
            </a:r>
            <a:endParaRPr lang="fr-CH" sz="4400" dirty="0"/>
          </a:p>
        </p:txBody>
      </p:sp>
    </p:spTree>
    <p:extLst>
      <p:ext uri="{BB962C8B-B14F-4D97-AF65-F5344CB8AC3E}">
        <p14:creationId xmlns:p14="http://schemas.microsoft.com/office/powerpoint/2010/main" val="2146693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HPC procedures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noProof="0" dirty="0">
                <a:solidFill>
                  <a:srgbClr val="CF0063"/>
                </a:solidFill>
              </a:rPr>
              <a:t>Registration and </a:t>
            </a:r>
            <a:r>
              <a:rPr lang="en-US" sz="3400" dirty="0">
                <a:solidFill>
                  <a:srgbClr val="CF0063"/>
                </a:solidFill>
              </a:rPr>
              <a:t>c</a:t>
            </a:r>
            <a:r>
              <a:rPr lang="en-US" sz="3400" noProof="0" dirty="0" err="1">
                <a:solidFill>
                  <a:srgbClr val="CF0063"/>
                </a:solidFill>
              </a:rPr>
              <a:t>onnection</a:t>
            </a:r>
            <a:r>
              <a:rPr lang="en-US" sz="3400" noProof="0" dirty="0">
                <a:solidFill>
                  <a:srgbClr val="CF0063"/>
                </a:solidFill>
              </a:rPr>
              <a:t> to Baobab or Yggdrasil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noProof="0" dirty="0"/>
              <a:t> 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noProof="0" dirty="0"/>
              <a:t> Ask for an account on HPC (once)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2 -</a:t>
            </a:r>
            <a:r>
              <a:rPr lang="en-US" dirty="0"/>
              <a:t> Connect to one of the cluster Baobab or Yggdrasil</a:t>
            </a:r>
          </a:p>
          <a:p>
            <a:pPr marL="0" indent="0">
              <a:buNone/>
            </a:pPr>
            <a:r>
              <a:rPr lang="en-US" sz="3400" noProof="0" dirty="0">
                <a:solidFill>
                  <a:srgbClr val="CF0063"/>
                </a:solidFill>
              </a:rPr>
              <a:t>Job preparation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3 -</a:t>
            </a:r>
            <a:r>
              <a:rPr lang="en-US" noProof="0" dirty="0"/>
              <a:t> Transfer data and/or software to </a:t>
            </a:r>
            <a:r>
              <a:rPr lang="en-US" dirty="0"/>
              <a:t>the cluster you use</a:t>
            </a:r>
            <a:endParaRPr lang="en-US" noProof="0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4 -</a:t>
            </a:r>
            <a:r>
              <a:rPr lang="en-US" dirty="0"/>
              <a:t> Write</a:t>
            </a:r>
            <a:r>
              <a:rPr lang="en-US" noProof="0" dirty="0"/>
              <a:t> a script to submit your job to </a:t>
            </a:r>
            <a:r>
              <a:rPr lang="en-US" dirty="0"/>
              <a:t>SLURM</a:t>
            </a:r>
            <a:endParaRPr lang="en-US" noProof="0" dirty="0"/>
          </a:p>
          <a:p>
            <a:pPr marL="0" indent="0">
              <a:buNone/>
            </a:pPr>
            <a:r>
              <a:rPr lang="en-US" sz="3400" noProof="0" dirty="0">
                <a:solidFill>
                  <a:srgbClr val="CF0063"/>
                </a:solidFill>
              </a:rPr>
              <a:t>Job execution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5 -</a:t>
            </a:r>
            <a:r>
              <a:rPr lang="en-US" noProof="0" dirty="0"/>
              <a:t> Select the software to run (module)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6 -</a:t>
            </a:r>
            <a:r>
              <a:rPr lang="en-US" dirty="0"/>
              <a:t> Check</a:t>
            </a:r>
            <a:r>
              <a:rPr lang="en-US" noProof="0" dirty="0"/>
              <a:t> the correct execution of the job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7 - </a:t>
            </a:r>
            <a:r>
              <a:rPr lang="en-US" noProof="0" dirty="0"/>
              <a:t>Run the job</a:t>
            </a:r>
          </a:p>
          <a:p>
            <a:pPr marL="0" indent="0">
              <a:buNone/>
            </a:pPr>
            <a:r>
              <a:rPr lang="en-US" sz="3400" noProof="0" dirty="0">
                <a:solidFill>
                  <a:srgbClr val="CF0063"/>
                </a:solidFill>
              </a:rPr>
              <a:t>Job completion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8 –</a:t>
            </a:r>
            <a:r>
              <a:rPr lang="en-US" noProof="0" dirty="0"/>
              <a:t> See the job state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9 - </a:t>
            </a:r>
            <a:r>
              <a:rPr lang="en-US" noProof="0" dirty="0"/>
              <a:t>Fetch the results</a:t>
            </a:r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42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Introduction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HPC Resources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Procedures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Good practices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R on HPC</a:t>
            </a:r>
            <a:endParaRPr lang="en-US" noProof="0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Parallel computing</a:t>
            </a:r>
            <a:endParaRPr lang="en-US" noProof="0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35654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1 - </a:t>
            </a:r>
            <a:r>
              <a:rPr lang="fr-CH" dirty="0" err="1"/>
              <a:t>Ask</a:t>
            </a:r>
            <a:r>
              <a:rPr lang="fr-CH" dirty="0"/>
              <a:t> for an </a:t>
            </a:r>
            <a:r>
              <a:rPr lang="fr-CH" dirty="0" err="1"/>
              <a:t>account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bg1">
                  <a:lumMod val="65000"/>
                </a:schemeClr>
              </a:buClr>
              <a:buSzPct val="8000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Digital Workplace</a:t>
            </a:r>
            <a:r>
              <a:rPr lang="en-US" dirty="0"/>
              <a:t> (Request form) </a:t>
            </a:r>
          </a:p>
        </p:txBody>
      </p:sp>
    </p:spTree>
    <p:extLst>
      <p:ext uri="{BB962C8B-B14F-4D97-AF65-F5344CB8AC3E}">
        <p14:creationId xmlns:p14="http://schemas.microsoft.com/office/powerpoint/2010/main" val="318769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2 - </a:t>
            </a:r>
            <a:r>
              <a:rPr lang="en-US" noProof="0" dirty="0"/>
              <a:t>Connection to Baobab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dirty="0"/>
              <a:t> Web interface for job monitoring (only for Baobab): </a:t>
            </a:r>
            <a:r>
              <a:rPr lang="en-US" dirty="0">
                <a:hlinkClick r:id="rId2"/>
              </a:rPr>
              <a:t>https://baobab.unige.ch</a:t>
            </a:r>
            <a:endParaRPr lang="en-US" noProof="0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Textual connection through SSH (putty, terminal)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Graphical session using x2go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en-US" noProof="0" dirty="0">
                <a:hlinkClick r:id="rId3"/>
              </a:rPr>
              <a:t>Access the </a:t>
            </a:r>
            <a:r>
              <a:rPr lang="en-US" noProof="0" dirty="0" err="1">
                <a:hlinkClick r:id="rId3"/>
              </a:rPr>
              <a:t>hpc</a:t>
            </a:r>
            <a:r>
              <a:rPr lang="en-US" noProof="0" dirty="0">
                <a:hlinkClick r:id="rId3"/>
              </a:rPr>
              <a:t> clusters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9191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3 - </a:t>
            </a:r>
            <a:r>
              <a:rPr lang="en-US" noProof="0" dirty="0"/>
              <a:t>Transfer data to Baobab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300" y="1196753"/>
            <a:ext cx="5609828" cy="4525963"/>
          </a:xfrm>
        </p:spPr>
        <p:txBody>
          <a:bodyPr/>
          <a:lstStyle/>
          <a:p>
            <a:r>
              <a:rPr lang="en-US" noProof="0" dirty="0"/>
              <a:t>Transfer data using SFTP or SCP using for example FileZilla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400" dirty="0">
                <a:hlinkClick r:id="rId2"/>
              </a:rPr>
              <a:t>File transfer</a:t>
            </a:r>
            <a:r>
              <a:rPr lang="en-US" sz="2400" dirty="0"/>
              <a:t> </a:t>
            </a:r>
            <a:endParaRPr lang="en-US" sz="2400" noProof="0" dirty="0"/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4" y="1700808"/>
            <a:ext cx="2492896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68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4 - </a:t>
            </a:r>
            <a:r>
              <a:rPr lang="en-US" dirty="0"/>
              <a:t>Write a script to submit your job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 err="1">
                <a:solidFill>
                  <a:srgbClr val="CF0063"/>
                </a:solidFill>
              </a:rPr>
              <a:t>sbatch</a:t>
            </a:r>
            <a:r>
              <a:rPr lang="en-US" dirty="0">
                <a:solidFill>
                  <a:srgbClr val="CF0063"/>
                </a:solidFill>
              </a:rPr>
              <a:t> </a:t>
            </a:r>
            <a:r>
              <a:rPr lang="en-US" noProof="0" dirty="0">
                <a:solidFill>
                  <a:srgbClr val="CF0063"/>
                </a:solidFill>
              </a:rPr>
              <a:t>script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/>
              <a:t>Request needed</a:t>
            </a:r>
            <a:r>
              <a:rPr lang="en-US" sz="2800" noProof="0" dirty="0"/>
              <a:t> resources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</a:pPr>
            <a:r>
              <a:rPr lang="en-US" sz="2400" noProof="0" dirty="0"/>
              <a:t>Number of CPUs 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400" dirty="0"/>
              <a:t> </a:t>
            </a:r>
            <a:r>
              <a:rPr lang="en-US" sz="2400" noProof="0" dirty="0">
                <a:solidFill>
                  <a:srgbClr val="CF0063"/>
                </a:solidFill>
              </a:rPr>
              <a:t>1 to 128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</a:pPr>
            <a:r>
              <a:rPr lang="en-US" sz="2400" noProof="0" dirty="0"/>
              <a:t>Needed</a:t>
            </a:r>
            <a:r>
              <a:rPr lang="en-US" sz="2400" dirty="0"/>
              <a:t> memory</a:t>
            </a:r>
            <a:r>
              <a:rPr lang="en-US" sz="2400" noProof="0" dirty="0"/>
              <a:t> </a:t>
            </a:r>
            <a:r>
              <a:rPr lang="en-US" sz="2400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400" noProof="0" dirty="0"/>
              <a:t> </a:t>
            </a:r>
            <a:r>
              <a:rPr lang="en-US" sz="2400" noProof="0" dirty="0">
                <a:solidFill>
                  <a:srgbClr val="CF0063"/>
                </a:solidFill>
              </a:rPr>
              <a:t>3 Go per core by default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</a:pPr>
            <a:r>
              <a:rPr lang="en-US" sz="2400" noProof="0" dirty="0"/>
              <a:t>License </a:t>
            </a:r>
            <a:r>
              <a:rPr lang="en-US" sz="2400" dirty="0"/>
              <a:t>software (Optional)</a:t>
            </a:r>
            <a:endParaRPr lang="en-US" sz="2400" noProof="0" dirty="0"/>
          </a:p>
          <a:p>
            <a:pPr lvl="1">
              <a:buClr>
                <a:schemeClr val="bg1">
                  <a:lumMod val="50000"/>
                </a:schemeClr>
              </a:buClr>
              <a:buSzPct val="80000"/>
            </a:pPr>
            <a:r>
              <a:rPr lang="en-US" sz="2400" dirty="0"/>
              <a:t>E</a:t>
            </a:r>
            <a:r>
              <a:rPr lang="en-US" sz="2400" noProof="0" dirty="0" err="1"/>
              <a:t>xecution</a:t>
            </a:r>
            <a:r>
              <a:rPr lang="en-US" sz="2400" noProof="0" dirty="0"/>
              <a:t> time  </a:t>
            </a:r>
            <a:r>
              <a:rPr lang="en-US" sz="2400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400" noProof="0" dirty="0"/>
              <a:t> </a:t>
            </a:r>
            <a:r>
              <a:rPr lang="en-US" sz="2400" noProof="0" dirty="0">
                <a:solidFill>
                  <a:srgbClr val="CF0063"/>
                </a:solidFill>
              </a:rPr>
              <a:t>max 4 days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</a:pPr>
            <a:r>
              <a:rPr lang="en-US" sz="2400" noProof="0" dirty="0"/>
              <a:t>Choose partition </a:t>
            </a:r>
            <a:r>
              <a:rPr lang="en-US" sz="2400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400" noProof="0" dirty="0"/>
              <a:t> </a:t>
            </a:r>
            <a:r>
              <a:rPr lang="en-US" sz="2400" noProof="0" dirty="0">
                <a:solidFill>
                  <a:srgbClr val="CF0063"/>
                </a:solidFill>
              </a:rPr>
              <a:t>debug</a:t>
            </a:r>
            <a:r>
              <a:rPr lang="en-US" sz="2400" noProof="0" dirty="0"/>
              <a:t>, </a:t>
            </a:r>
            <a:r>
              <a:rPr lang="en-US" sz="2400" dirty="0">
                <a:solidFill>
                  <a:srgbClr val="CF0063"/>
                </a:solidFill>
              </a:rPr>
              <a:t>public-</a:t>
            </a:r>
            <a:r>
              <a:rPr lang="en-US" sz="2400" dirty="0" err="1">
                <a:solidFill>
                  <a:srgbClr val="CF0063"/>
                </a:solidFill>
              </a:rPr>
              <a:t>cpu</a:t>
            </a:r>
            <a:r>
              <a:rPr lang="en-US" sz="2400" dirty="0">
                <a:solidFill>
                  <a:srgbClr val="CF0063"/>
                </a:solidFill>
              </a:rPr>
              <a:t>, shared-</a:t>
            </a:r>
            <a:r>
              <a:rPr lang="en-US" sz="2400" dirty="0" err="1">
                <a:solidFill>
                  <a:srgbClr val="CF0063"/>
                </a:solidFill>
              </a:rPr>
              <a:t>cpu</a:t>
            </a:r>
            <a:r>
              <a:rPr lang="en-US" sz="2400" dirty="0">
                <a:solidFill>
                  <a:srgbClr val="CF0063"/>
                </a:solidFill>
              </a:rPr>
              <a:t> </a:t>
            </a:r>
            <a:r>
              <a:rPr lang="en-US" sz="2400" dirty="0" err="1">
                <a:solidFill>
                  <a:srgbClr val="CF0063"/>
                </a:solidFill>
              </a:rPr>
              <a:t>etc</a:t>
            </a:r>
            <a:endParaRPr lang="en-US" noProof="0" dirty="0">
              <a:solidFill>
                <a:srgbClr val="CF0063"/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/>
              <a:t>Select</a:t>
            </a:r>
            <a:r>
              <a:rPr lang="en-US" sz="2800" noProof="0" dirty="0"/>
              <a:t> the software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dirty="0"/>
              <a:t>Use module spider, module load</a:t>
            </a:r>
            <a:endParaRPr lang="en-US" sz="2400" noProof="0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noProof="0" dirty="0"/>
              <a:t>Specify input and output data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noProof="0" dirty="0"/>
              <a:t>Specify log files (the program output)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sz="2800" noProof="0" dirty="0"/>
          </a:p>
          <a:p>
            <a:pPr marL="0" indent="0">
              <a:buClr>
                <a:schemeClr val="bg1">
                  <a:lumMod val="50000"/>
                </a:schemeClr>
              </a:buClr>
              <a:buSzPct val="80000"/>
              <a:buNone/>
            </a:pP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131787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50" y="1988840"/>
            <a:ext cx="4442340" cy="374441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4 - </a:t>
            </a:r>
            <a:r>
              <a:rPr lang="en-US" noProof="0" dirty="0" err="1"/>
              <a:t>sbatch</a:t>
            </a:r>
            <a:r>
              <a:rPr lang="en-US" noProof="0" dirty="0"/>
              <a:t> script - E</a:t>
            </a:r>
            <a:r>
              <a:rPr lang="en-US" dirty="0" err="1"/>
              <a:t>xample</a:t>
            </a:r>
            <a:endParaRPr lang="en-US" noProof="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932966" y="3176972"/>
            <a:ext cx="1512168" cy="504056"/>
          </a:xfrm>
          <a:prstGeom prst="wedgeRoundRectCallout">
            <a:avLst>
              <a:gd name="adj1" fmla="val -90154"/>
              <a:gd name="adj2" fmla="val 1502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Module software</a:t>
            </a:r>
            <a:endParaRPr lang="en-US" dirty="0"/>
          </a:p>
        </p:txBody>
      </p:sp>
      <p:sp>
        <p:nvSpPr>
          <p:cNvPr id="10" name="Accolade ouvrante 9"/>
          <p:cNvSpPr/>
          <p:nvPr/>
        </p:nvSpPr>
        <p:spPr>
          <a:xfrm>
            <a:off x="2452736" y="2060848"/>
            <a:ext cx="216024" cy="1670731"/>
          </a:xfrm>
          <a:prstGeom prst="leftBrace">
            <a:avLst>
              <a:gd name="adj1" fmla="val 61689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1366104" y="2688333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SLURM directives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16496" y="1052736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/>
              <a:t>Use a </a:t>
            </a:r>
            <a:r>
              <a:rPr lang="fr-CH" sz="2400" dirty="0" err="1"/>
              <a:t>text</a:t>
            </a:r>
            <a:r>
              <a:rPr lang="fr-CH" sz="2400" dirty="0"/>
              <a:t> editor on the cluster (nano, </a:t>
            </a:r>
            <a:r>
              <a:rPr lang="fr-CH" sz="2400" dirty="0" err="1"/>
              <a:t>gedit</a:t>
            </a:r>
            <a:r>
              <a:rPr lang="fr-CH" sz="2400" dirty="0"/>
              <a:t>, </a:t>
            </a:r>
            <a:r>
              <a:rPr lang="fr-CH" sz="2400" dirty="0" err="1"/>
              <a:t>vim</a:t>
            </a:r>
            <a:r>
              <a:rPr lang="fr-CH" sz="2400" dirty="0"/>
              <a:t> </a:t>
            </a:r>
            <a:r>
              <a:rPr lang="fr-CH" sz="2400" dirty="0" err="1"/>
              <a:t>etc</a:t>
            </a:r>
            <a:r>
              <a:rPr lang="fr-CH" sz="2400" dirty="0"/>
              <a:t>).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/>
              <a:t>If </a:t>
            </a:r>
            <a:r>
              <a:rPr lang="fr-CH" sz="2400" dirty="0" err="1"/>
              <a:t>editing</a:t>
            </a:r>
            <a:r>
              <a:rPr lang="fr-CH" sz="2400" dirty="0"/>
              <a:t> </a:t>
            </a:r>
            <a:r>
              <a:rPr lang="fr-CH" sz="2400" dirty="0" err="1"/>
              <a:t>from</a:t>
            </a:r>
            <a:r>
              <a:rPr lang="fr-CH" sz="2400" dirty="0"/>
              <a:t> Windows, </a:t>
            </a:r>
            <a:r>
              <a:rPr lang="fr-CH" sz="2400" dirty="0" err="1"/>
              <a:t>be</a:t>
            </a:r>
            <a:r>
              <a:rPr lang="fr-CH" sz="2400" dirty="0"/>
              <a:t> sure </a:t>
            </a:r>
            <a:r>
              <a:rPr lang="fr-CH" sz="2400" dirty="0" err="1"/>
              <a:t>that</a:t>
            </a:r>
            <a:r>
              <a:rPr lang="fr-CH" sz="2400" dirty="0"/>
              <a:t> </a:t>
            </a:r>
            <a:r>
              <a:rPr lang="fr-CH" sz="2400" dirty="0" err="1"/>
              <a:t>you</a:t>
            </a:r>
            <a:r>
              <a:rPr lang="fr-CH" sz="2400" dirty="0"/>
              <a:t> use </a:t>
            </a:r>
            <a:r>
              <a:rPr lang="fr-CH" sz="2400" dirty="0" err="1"/>
              <a:t>notepad</a:t>
            </a:r>
            <a:r>
              <a:rPr lang="fr-CH" sz="2400" dirty="0"/>
              <a:t>++, not </a:t>
            </a:r>
            <a:r>
              <a:rPr lang="fr-CH" sz="2400" dirty="0" err="1"/>
              <a:t>notepad</a:t>
            </a:r>
            <a:r>
              <a:rPr lang="fr-CH" sz="2400" dirty="0"/>
              <a:t>!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7889449" y="2220605"/>
            <a:ext cx="1048671" cy="398167"/>
          </a:xfrm>
          <a:prstGeom prst="wedgeRoundRectCallout">
            <a:avLst>
              <a:gd name="adj1" fmla="val -110171"/>
              <a:gd name="adj2" fmla="val 2938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1545467" y="4639256"/>
            <a:ext cx="1015281" cy="612648"/>
          </a:xfrm>
          <a:prstGeom prst="wedgeRoundRectCallout">
            <a:avLst>
              <a:gd name="adj1" fmla="val 69988"/>
              <a:gd name="adj2" fmla="val 1051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step</a:t>
            </a:r>
          </a:p>
        </p:txBody>
      </p:sp>
    </p:spTree>
    <p:extLst>
      <p:ext uri="{BB962C8B-B14F-4D97-AF65-F5344CB8AC3E}">
        <p14:creationId xmlns:p14="http://schemas.microsoft.com/office/powerpoint/2010/main" val="3299058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5 - </a:t>
            </a:r>
            <a:r>
              <a:rPr lang="en-US" dirty="0"/>
              <a:t>Select the software to run (</a:t>
            </a:r>
            <a:r>
              <a:rPr lang="en-US" dirty="0">
                <a:solidFill>
                  <a:srgbClr val="CF0063"/>
                </a:solidFill>
              </a:rPr>
              <a:t>module</a:t>
            </a:r>
            <a:r>
              <a:rPr lang="en-US" dirty="0"/>
              <a:t>)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5.1 - </a:t>
            </a:r>
            <a:r>
              <a:rPr lang="en-US" noProof="0" dirty="0"/>
              <a:t>Search the needed software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5.2 - </a:t>
            </a:r>
            <a:r>
              <a:rPr lang="en-US" noProof="0" dirty="0"/>
              <a:t>See the details of a specific version</a:t>
            </a:r>
            <a:br>
              <a:rPr lang="en-US" noProof="0" dirty="0"/>
            </a:br>
            <a:r>
              <a:rPr lang="en-US" noProof="0" dirty="0"/>
              <a:t>	(if more than one available)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5.3 - </a:t>
            </a:r>
            <a:r>
              <a:rPr lang="en-US" noProof="0" dirty="0"/>
              <a:t>Load the dependencies and the software</a:t>
            </a:r>
          </a:p>
          <a:p>
            <a:r>
              <a:rPr lang="en-US" noProof="0" dirty="0">
                <a:hlinkClick r:id="rId2"/>
              </a:rPr>
              <a:t>Applications and libraries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9752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5.1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dirty="0"/>
              <a:t> M</a:t>
            </a:r>
            <a:r>
              <a:rPr lang="en-US" noProof="0" dirty="0" err="1"/>
              <a:t>odule</a:t>
            </a:r>
            <a:r>
              <a:rPr lang="en-US" noProof="0" dirty="0"/>
              <a:t> spider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51" y="908720"/>
            <a:ext cx="7719257" cy="4824536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04928" y="1124744"/>
            <a:ext cx="2088232" cy="792088"/>
          </a:xfrm>
          <a:prstGeom prst="wedgeRoundRectCallout">
            <a:avLst>
              <a:gd name="adj1" fmla="val -78966"/>
              <a:gd name="adj2" fmla="val -53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for R versions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2720752" y="2420888"/>
            <a:ext cx="1800200" cy="504056"/>
          </a:xfrm>
          <a:prstGeom prst="wedgeRoundRectCallout">
            <a:avLst>
              <a:gd name="adj1" fmla="val -71627"/>
              <a:gd name="adj2" fmla="val 21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R versions</a:t>
            </a:r>
          </a:p>
        </p:txBody>
      </p:sp>
    </p:spTree>
    <p:extLst>
      <p:ext uri="{BB962C8B-B14F-4D97-AF65-F5344CB8AC3E}">
        <p14:creationId xmlns:p14="http://schemas.microsoft.com/office/powerpoint/2010/main" val="227484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5.2 - </a:t>
            </a:r>
            <a:r>
              <a:rPr lang="en-US" dirty="0"/>
              <a:t>M</a:t>
            </a:r>
            <a:r>
              <a:rPr lang="en-US" noProof="0" dirty="0" err="1"/>
              <a:t>odule</a:t>
            </a:r>
            <a:r>
              <a:rPr lang="en-US" noProof="0" dirty="0"/>
              <a:t> details of a specific version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49" y="908720"/>
            <a:ext cx="7068506" cy="4824536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953000" y="908720"/>
            <a:ext cx="2088232" cy="864096"/>
          </a:xfrm>
          <a:prstGeom prst="wedgeRoundRectCallout">
            <a:avLst>
              <a:gd name="adj1" fmla="val -111429"/>
              <a:gd name="adj2" fmla="val -259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detail of R version 3.4.2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4967102" y="2492896"/>
            <a:ext cx="2650194" cy="648072"/>
          </a:xfrm>
          <a:prstGeom prst="wedgeRoundRectCallout">
            <a:avLst>
              <a:gd name="adj1" fmla="val -75004"/>
              <a:gd name="adj2" fmla="val 8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Dependencies (pick one line if many shown)</a:t>
            </a:r>
          </a:p>
        </p:txBody>
      </p:sp>
    </p:spTree>
    <p:extLst>
      <p:ext uri="{BB962C8B-B14F-4D97-AF65-F5344CB8AC3E}">
        <p14:creationId xmlns:p14="http://schemas.microsoft.com/office/powerpoint/2010/main" val="241220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5.3 - </a:t>
            </a:r>
            <a:r>
              <a:rPr lang="en-US" noProof="0" dirty="0"/>
              <a:t>Module load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568" y="2060848"/>
            <a:ext cx="8134469" cy="2664296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008784" y="1340768"/>
            <a:ext cx="2088232" cy="504056"/>
          </a:xfrm>
          <a:prstGeom prst="wedgeRoundRectCallout">
            <a:avLst>
              <a:gd name="adj1" fmla="val 28618"/>
              <a:gd name="adj2" fmla="val 953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 and it’s dependencies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2360712" y="5013176"/>
            <a:ext cx="1800200" cy="612648"/>
          </a:xfrm>
          <a:prstGeom prst="wedgeRoundRectCallout">
            <a:avLst>
              <a:gd name="adj1" fmla="val 5002"/>
              <a:gd name="adj2" fmla="val -457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is loaded and available</a:t>
            </a:r>
          </a:p>
        </p:txBody>
      </p:sp>
    </p:spTree>
    <p:extLst>
      <p:ext uri="{BB962C8B-B14F-4D97-AF65-F5344CB8AC3E}">
        <p14:creationId xmlns:p14="http://schemas.microsoft.com/office/powerpoint/2010/main" val="429438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6 - </a:t>
            </a:r>
            <a:r>
              <a:rPr lang="en-US" dirty="0"/>
              <a:t>Check correct execution of the job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Submit your job into the debug-</a:t>
            </a:r>
            <a:r>
              <a:rPr lang="en-US" dirty="0" err="1"/>
              <a:t>cpu</a:t>
            </a:r>
            <a:r>
              <a:rPr lang="en-US" dirty="0"/>
              <a:t> partition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Check if everything is working fine 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</a:pPr>
            <a:r>
              <a:rPr lang="en-US" dirty="0"/>
              <a:t>logs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</a:pPr>
            <a:r>
              <a:rPr lang="en-US" dirty="0"/>
              <a:t>result files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</a:pPr>
            <a:r>
              <a:rPr lang="en-US" dirty="0"/>
              <a:t>memory usage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</a:pPr>
            <a:r>
              <a:rPr lang="en-US" dirty="0"/>
              <a:t>CPU usage</a:t>
            </a:r>
          </a:p>
        </p:txBody>
      </p:sp>
    </p:spTree>
    <p:extLst>
      <p:ext uri="{BB962C8B-B14F-4D97-AF65-F5344CB8AC3E}">
        <p14:creationId xmlns:p14="http://schemas.microsoft.com/office/powerpoint/2010/main" val="296022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noProof="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90322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7 - </a:t>
            </a:r>
            <a:r>
              <a:rPr lang="en-US" noProof="0" dirty="0"/>
              <a:t>Run the job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The</a:t>
            </a:r>
            <a:r>
              <a:rPr lang="en-US" noProof="0" dirty="0"/>
              <a:t> job goes into the waiting queue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6825208" y="1844824"/>
            <a:ext cx="1584176" cy="720080"/>
          </a:xfrm>
          <a:prstGeom prst="wedgeRoundRectCallout">
            <a:avLst>
              <a:gd name="adj1" fmla="val -28109"/>
              <a:gd name="adj2" fmla="val 103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err="1"/>
              <a:t>sbatch</a:t>
            </a:r>
            <a:r>
              <a:rPr lang="fr-CH" dirty="0"/>
              <a:t> script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942" y="3228282"/>
            <a:ext cx="5103344" cy="848789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016896" y="1988840"/>
            <a:ext cx="1440160" cy="648072"/>
          </a:xfrm>
          <a:prstGeom prst="wedgeRoundRectCallout">
            <a:avLst>
              <a:gd name="adj1" fmla="val 22385"/>
              <a:gd name="adj2" fmla="val 1905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Job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32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en-US" noProof="0" dirty="0"/>
              <a:t>See the job state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Job state 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noProof="0" dirty="0"/>
              <a:t>  </a:t>
            </a:r>
            <a:r>
              <a:rPr lang="en-US" noProof="0" dirty="0">
                <a:solidFill>
                  <a:srgbClr val="CF0063"/>
                </a:solidFill>
              </a:rPr>
              <a:t>$</a:t>
            </a:r>
            <a:r>
              <a:rPr lang="en-US" noProof="0" dirty="0"/>
              <a:t> </a:t>
            </a:r>
            <a:r>
              <a:rPr lang="en-US" noProof="0" dirty="0" err="1">
                <a:solidFill>
                  <a:srgbClr val="CF0063"/>
                </a:solidFill>
              </a:rPr>
              <a:t>squeue</a:t>
            </a:r>
            <a:r>
              <a:rPr lang="en-US" noProof="0" dirty="0"/>
              <a:t> –j </a:t>
            </a:r>
            <a:r>
              <a:rPr lang="en-US" noProof="0" dirty="0" err="1"/>
              <a:t>job_id</a:t>
            </a:r>
            <a:r>
              <a:rPr lang="en-US" noProof="0" dirty="0"/>
              <a:t> 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See all your jobs: </a:t>
            </a:r>
            <a:r>
              <a:rPr lang="en-US" dirty="0">
                <a:solidFill>
                  <a:srgbClr val="CF0063"/>
                </a:solidFill>
              </a:rPr>
              <a:t>$ </a:t>
            </a:r>
            <a:r>
              <a:rPr lang="en-US" noProof="0" dirty="0" err="1">
                <a:solidFill>
                  <a:srgbClr val="CF0063"/>
                </a:solidFill>
              </a:rPr>
              <a:t>squeue</a:t>
            </a:r>
            <a:r>
              <a:rPr lang="en-US" noProof="0" dirty="0">
                <a:solidFill>
                  <a:srgbClr val="CF0063"/>
                </a:solidFill>
              </a:rPr>
              <a:t> </a:t>
            </a:r>
            <a:r>
              <a:rPr lang="en-US" noProof="0" dirty="0"/>
              <a:t>–u </a:t>
            </a:r>
            <a:r>
              <a:rPr lang="en-US" noProof="0" dirty="0" err="1"/>
              <a:t>your_username</a:t>
            </a:r>
            <a:endParaRPr lang="en-US" noProof="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3839972"/>
            <a:ext cx="7286625" cy="723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3765" y="2892223"/>
            <a:ext cx="1584176" cy="607830"/>
          </a:xfrm>
          <a:prstGeom prst="wedgeRectCallout">
            <a:avLst>
              <a:gd name="adj1" fmla="val 3521"/>
              <a:gd name="adj2" fmla="val 1765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err="1"/>
              <a:t>Pending</a:t>
            </a:r>
            <a:r>
              <a:rPr lang="fr-CH" dirty="0"/>
              <a:t> job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88904" y="4871070"/>
            <a:ext cx="1152128" cy="648072"/>
          </a:xfrm>
          <a:prstGeom prst="wedgeRectCallout">
            <a:avLst>
              <a:gd name="adj1" fmla="val 64536"/>
              <a:gd name="adj2" fmla="val -102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Running job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17296" y="5002636"/>
            <a:ext cx="1728192" cy="720080"/>
          </a:xfrm>
          <a:prstGeom prst="wedgeRectCallout">
            <a:avLst>
              <a:gd name="adj1" fmla="val -33029"/>
              <a:gd name="adj2" fmla="val -126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err="1"/>
              <a:t>Reason</a:t>
            </a:r>
            <a:r>
              <a:rPr lang="fr-CH" dirty="0"/>
              <a:t> </a:t>
            </a:r>
            <a:r>
              <a:rPr lang="fr-CH" dirty="0" err="1"/>
              <a:t>why</a:t>
            </a:r>
            <a:r>
              <a:rPr lang="fr-CH" dirty="0"/>
              <a:t> the job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0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8 - </a:t>
            </a:r>
            <a:r>
              <a:rPr lang="en-US" noProof="0" dirty="0"/>
              <a:t>See job state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See the job priority 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CF0063"/>
                </a:solidFill>
              </a:rPr>
              <a:t>$</a:t>
            </a:r>
            <a:r>
              <a:rPr lang="en-US" noProof="0" dirty="0"/>
              <a:t> </a:t>
            </a:r>
            <a:r>
              <a:rPr lang="en-US" noProof="0" dirty="0" err="1">
                <a:solidFill>
                  <a:srgbClr val="CF0063"/>
                </a:solidFill>
              </a:rPr>
              <a:t>sprio</a:t>
            </a:r>
            <a:endParaRPr lang="en-US" noProof="0" dirty="0">
              <a:solidFill>
                <a:srgbClr val="CF0063"/>
              </a:solidFill>
            </a:endParaRPr>
          </a:p>
          <a:p>
            <a:r>
              <a:rPr lang="en-US" dirty="0"/>
              <a:t>See more details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CF0063"/>
                </a:solidFill>
              </a:rPr>
              <a:t>$ </a:t>
            </a:r>
            <a:r>
              <a:rPr lang="en-US" noProof="0" dirty="0" err="1">
                <a:solidFill>
                  <a:srgbClr val="CF0063"/>
                </a:solidFill>
              </a:rPr>
              <a:t>scontrol</a:t>
            </a:r>
            <a:r>
              <a:rPr lang="en-US" noProof="0" dirty="0"/>
              <a:t> show job </a:t>
            </a:r>
            <a:r>
              <a:rPr lang="en-US" noProof="0" dirty="0" err="1"/>
              <a:t>job_id</a:t>
            </a:r>
            <a:r>
              <a:rPr lang="en-US" noProof="0" dirty="0"/>
              <a:t> </a:t>
            </a:r>
          </a:p>
          <a:p>
            <a:r>
              <a:rPr lang="en-US" dirty="0"/>
              <a:t>See </a:t>
            </a:r>
            <a:r>
              <a:rPr lang="en-US" noProof="0" dirty="0"/>
              <a:t>output files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 &gt; </a:t>
            </a:r>
            <a:r>
              <a:rPr lang="en-US" noProof="0" dirty="0"/>
              <a:t>(</a:t>
            </a:r>
            <a:r>
              <a:rPr lang="en-US" noProof="0" dirty="0" err="1"/>
              <a:t>slurm-nnnnn.out</a:t>
            </a:r>
            <a:r>
              <a:rPr lang="en-US" noProof="0" dirty="0"/>
              <a:t> and or </a:t>
            </a:r>
            <a:r>
              <a:rPr lang="en-US" noProof="0" dirty="0" err="1"/>
              <a:t>slurm-nnnn.err</a:t>
            </a:r>
            <a:r>
              <a:rPr lang="en-US" noProof="0" dirty="0"/>
              <a:t>) with tail, </a:t>
            </a:r>
            <a:r>
              <a:rPr lang="en-US" noProof="0" dirty="0" err="1"/>
              <a:t>nano</a:t>
            </a:r>
            <a:r>
              <a:rPr lang="en-US" noProof="0" dirty="0"/>
              <a:t>, vim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If you did a mistake</a:t>
            </a:r>
            <a:r>
              <a:rPr lang="en-US" dirty="0"/>
              <a:t>, don’t let the job running !</a:t>
            </a:r>
          </a:p>
          <a:p>
            <a:r>
              <a:rPr lang="en-US" dirty="0"/>
              <a:t>Cancel the job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CF0063"/>
                </a:solidFill>
              </a:rPr>
              <a:t>$ </a:t>
            </a:r>
            <a:r>
              <a:rPr lang="en-US" dirty="0" err="1">
                <a:solidFill>
                  <a:srgbClr val="CF0063"/>
                </a:solidFill>
              </a:rPr>
              <a:t>scancel</a:t>
            </a:r>
            <a:r>
              <a:rPr lang="en-US" dirty="0">
                <a:solidFill>
                  <a:srgbClr val="CF0063"/>
                </a:solidFill>
              </a:rPr>
              <a:t> </a:t>
            </a:r>
            <a:r>
              <a:rPr lang="en-US" dirty="0" err="1"/>
              <a:t>job_id</a:t>
            </a:r>
            <a:endParaRPr lang="en-US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78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9 - </a:t>
            </a:r>
            <a:r>
              <a:rPr lang="en-US" dirty="0"/>
              <a:t>Fetch the result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the results with FileZilla</a:t>
            </a:r>
          </a:p>
          <a:p>
            <a:r>
              <a:rPr lang="en-US" dirty="0"/>
              <a:t>Delete the unneeded temporary files</a:t>
            </a:r>
          </a:p>
        </p:txBody>
      </p:sp>
    </p:spTree>
    <p:extLst>
      <p:ext uri="{BB962C8B-B14F-4D97-AF65-F5344CB8AC3E}">
        <p14:creationId xmlns:p14="http://schemas.microsoft.com/office/powerpoint/2010/main" val="3745630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noProof="0" dirty="0"/>
              <a:t>Good practices</a:t>
            </a:r>
          </a:p>
        </p:txBody>
      </p:sp>
    </p:spTree>
    <p:extLst>
      <p:ext uri="{BB962C8B-B14F-4D97-AF65-F5344CB8AC3E}">
        <p14:creationId xmlns:p14="http://schemas.microsoft.com/office/powerpoint/2010/main" val="3148807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Analyze</a:t>
            </a:r>
            <a:r>
              <a:rPr lang="en-US" dirty="0"/>
              <a:t> </a:t>
            </a:r>
            <a:r>
              <a:rPr lang="en-US" noProof="0" dirty="0"/>
              <a:t>job behavior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95300" y="1196753"/>
            <a:ext cx="8915400" cy="2016223"/>
          </a:xfrm>
        </p:spPr>
        <p:txBody>
          <a:bodyPr>
            <a:normAutofit/>
          </a:bodyPr>
          <a:lstStyle/>
          <a:p>
            <a:r>
              <a:rPr lang="en-US" noProof="0" dirty="0"/>
              <a:t>When running 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CF0063"/>
                </a:solidFill>
              </a:rPr>
              <a:t>$</a:t>
            </a:r>
            <a:r>
              <a:rPr lang="en-US" noProof="0" dirty="0"/>
              <a:t> </a:t>
            </a:r>
            <a:r>
              <a:rPr lang="en-US" noProof="0" dirty="0" err="1">
                <a:solidFill>
                  <a:srgbClr val="CF0063"/>
                </a:solidFill>
              </a:rPr>
              <a:t>sstat</a:t>
            </a:r>
            <a:endParaRPr lang="en-US" noProof="0" dirty="0">
              <a:solidFill>
                <a:srgbClr val="CF0063"/>
              </a:solidFill>
            </a:endParaRPr>
          </a:p>
          <a:p>
            <a:endParaRPr lang="en-US" noProof="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1844824"/>
            <a:ext cx="9458325" cy="10096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80792" y="2898267"/>
            <a:ext cx="1296144" cy="761354"/>
          </a:xfrm>
          <a:prstGeom prst="wedgeRectCallout">
            <a:avLst>
              <a:gd name="adj1" fmla="val -91736"/>
              <a:gd name="adj2" fmla="val -61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Memory </a:t>
            </a:r>
            <a:r>
              <a:rPr lang="fr-CH" dirty="0" err="1"/>
              <a:t>used</a:t>
            </a:r>
            <a:endParaRPr lang="en-US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416496" y="3601268"/>
            <a:ext cx="8915400" cy="1584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6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40000"/>
              <a:buFont typeface="Arial" pitchFamily="34" charset="0"/>
              <a:buChar char="-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 err="1"/>
              <a:t>When</a:t>
            </a:r>
            <a:r>
              <a:rPr lang="fr-CH" dirty="0"/>
              <a:t> </a:t>
            </a:r>
            <a:r>
              <a:rPr lang="en-US" dirty="0"/>
              <a:t>finished</a:t>
            </a:r>
            <a:r>
              <a:rPr lang="fr-CH" dirty="0"/>
              <a:t> </a:t>
            </a:r>
            <a:r>
              <a:rPr lang="fr-CH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fr-CH" dirty="0"/>
              <a:t> </a:t>
            </a:r>
            <a:r>
              <a:rPr lang="fr-CH" dirty="0">
                <a:solidFill>
                  <a:srgbClr val="CF0063"/>
                </a:solidFill>
              </a:rPr>
              <a:t>$</a:t>
            </a:r>
            <a:r>
              <a:rPr lang="fr-CH" dirty="0"/>
              <a:t> </a:t>
            </a:r>
            <a:r>
              <a:rPr lang="fr-CH" dirty="0" err="1">
                <a:solidFill>
                  <a:srgbClr val="CF0063"/>
                </a:solidFill>
              </a:rPr>
              <a:t>sacct</a:t>
            </a:r>
            <a:endParaRPr lang="fr-CH" dirty="0">
              <a:solidFill>
                <a:srgbClr val="CF0063"/>
              </a:solidFill>
            </a:endParaRPr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4149080"/>
            <a:ext cx="9602341" cy="15049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45746" y="3249963"/>
            <a:ext cx="1296144" cy="761354"/>
          </a:xfrm>
          <a:prstGeom prst="wedgeRectCallout">
            <a:avLst>
              <a:gd name="adj1" fmla="val -130402"/>
              <a:gd name="adj2" fmla="val 2506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Job </a:t>
            </a:r>
            <a:r>
              <a:rPr lang="fr-CH" dirty="0" err="1"/>
              <a:t>step</a:t>
            </a:r>
            <a:r>
              <a:rPr lang="fr-CH" dirty="0"/>
              <a:t>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05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Multithread, Distributed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Does your software benefit from multiple CPUs?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b="1" noProof="0" dirty="0"/>
              <a:t>Hint: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CF0063"/>
                </a:solidFill>
              </a:rPr>
              <a:t>multicore</a:t>
            </a:r>
            <a:r>
              <a:rPr lang="en-US" noProof="0" dirty="0"/>
              <a:t>, </a:t>
            </a:r>
            <a:r>
              <a:rPr lang="en-US" noProof="0" dirty="0">
                <a:solidFill>
                  <a:srgbClr val="CF0063"/>
                </a:solidFill>
              </a:rPr>
              <a:t>multithread</a:t>
            </a:r>
            <a:r>
              <a:rPr lang="en-US" noProof="0" dirty="0"/>
              <a:t> in the documentation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Does your software benefit from multiple CPUs on more than one compute node?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b="1" noProof="0" dirty="0"/>
              <a:t>Hint:</a:t>
            </a:r>
            <a:r>
              <a:rPr lang="en-US" noProof="0" dirty="0"/>
              <a:t> </a:t>
            </a:r>
            <a:r>
              <a:rPr lang="en-US" noProof="0" dirty="0" err="1">
                <a:solidFill>
                  <a:srgbClr val="CF0063"/>
                </a:solidFill>
              </a:rPr>
              <a:t>openmpi</a:t>
            </a:r>
            <a:r>
              <a:rPr lang="en-US" noProof="0" dirty="0">
                <a:solidFill>
                  <a:srgbClr val="CF0063"/>
                </a:solidFill>
              </a:rPr>
              <a:t> </a:t>
            </a:r>
            <a:r>
              <a:rPr lang="en-US" noProof="0" dirty="0"/>
              <a:t>in the documentation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How many cores?</a:t>
            </a:r>
          </a:p>
        </p:txBody>
      </p:sp>
    </p:spTree>
    <p:extLst>
      <p:ext uri="{BB962C8B-B14F-4D97-AF65-F5344CB8AC3E}">
        <p14:creationId xmlns:p14="http://schemas.microsoft.com/office/powerpoint/2010/main" val="499043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E3233B0-EE1D-4166-9DC7-D0C925DD0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A9B619-1451-4BB7-98DB-1E4913CE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on HPC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46458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 on Baobab and Yggdrasil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You can run </a:t>
            </a:r>
            <a:r>
              <a:rPr lang="en-US" noProof="0" dirty="0" err="1">
                <a:hlinkClick r:id="rId2"/>
              </a:rPr>
              <a:t>Rstudio</a:t>
            </a:r>
            <a:r>
              <a:rPr lang="en-US" noProof="0" dirty="0"/>
              <a:t> on the clusters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R instances on our clusters are fully loaded </a:t>
            </a:r>
            <a:r>
              <a:rPr lang="en-US" dirty="0"/>
              <a:t>with hundreds of packages. No need to install them locally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You can install </a:t>
            </a:r>
            <a:r>
              <a:rPr lang="en-US" noProof="0" dirty="0">
                <a:hlinkClick r:id="rId3"/>
              </a:rPr>
              <a:t>missing R packages</a:t>
            </a:r>
            <a:r>
              <a:rPr lang="en-US" noProof="0" dirty="0"/>
              <a:t> in your home directory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HPC </a:t>
            </a:r>
            <a:r>
              <a:rPr lang="en-US" dirty="0" err="1">
                <a:hlinkClick r:id="rId4"/>
              </a:rPr>
              <a:t>sbatch</a:t>
            </a:r>
            <a:r>
              <a:rPr lang="en-US" dirty="0">
                <a:hlinkClick r:id="rId4"/>
              </a:rPr>
              <a:t> deployment scripts</a:t>
            </a:r>
            <a:endParaRPr lang="en-US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R examples on our clusters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6140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Multithread example using 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R only use one core by default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Use extra packages (mc, parallel </a:t>
            </a:r>
            <a:r>
              <a:rPr lang="en-US" noProof="0" dirty="0" err="1"/>
              <a:t>etc</a:t>
            </a:r>
            <a:r>
              <a:rPr lang="en-US" noProof="0" dirty="0"/>
              <a:t>)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Specify the number of cores to be used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239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</a:t>
            </a:r>
            <a:r>
              <a:rPr lang="en-US" dirty="0"/>
              <a:t>a HPC</a:t>
            </a:r>
            <a:r>
              <a:rPr lang="en-US" noProof="0" dirty="0"/>
              <a:t> cluster?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noProof="0" dirty="0"/>
              <a:t> very big computer?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A very fast </a:t>
            </a:r>
            <a:r>
              <a:rPr lang="en-US" noProof="0" dirty="0"/>
              <a:t>computer?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A </a:t>
            </a:r>
            <a:r>
              <a:rPr lang="en-US" dirty="0"/>
              <a:t>way to compute quickly</a:t>
            </a:r>
            <a:r>
              <a:rPr lang="en-US" noProof="0" dirty="0"/>
              <a:t>?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Many computers?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At UNIGE: </a:t>
            </a:r>
            <a:r>
              <a:rPr lang="en-US" noProof="0" dirty="0" err="1"/>
              <a:t>Baob</a:t>
            </a:r>
            <a:r>
              <a:rPr lang="en-US" dirty="0"/>
              <a:t>ab and Yggdrasil</a:t>
            </a:r>
            <a:endParaRPr lang="en-US" noProof="0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8917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Multithread example using R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676" y="1196975"/>
            <a:ext cx="4616647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496" y="1268760"/>
            <a:ext cx="1728192" cy="720080"/>
          </a:xfrm>
          <a:prstGeom prst="wedgeRectCallout">
            <a:avLst>
              <a:gd name="adj1" fmla="val 75503"/>
              <a:gd name="adj2" fmla="val -356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err="1"/>
              <a:t>Load</a:t>
            </a:r>
            <a:r>
              <a:rPr lang="fr-CH" dirty="0"/>
              <a:t> the </a:t>
            </a:r>
            <a:r>
              <a:rPr lang="fr-CH" dirty="0" err="1"/>
              <a:t>parallel</a:t>
            </a:r>
            <a:r>
              <a:rPr lang="fr-CH" dirty="0"/>
              <a:t> package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8FE707D-546F-4750-9D54-B65EC6E2A6A9}"/>
              </a:ext>
            </a:extLst>
          </p:cNvPr>
          <p:cNvSpPr/>
          <p:nvPr/>
        </p:nvSpPr>
        <p:spPr>
          <a:xfrm>
            <a:off x="7473280" y="1990174"/>
            <a:ext cx="1728192" cy="720080"/>
          </a:xfrm>
          <a:prstGeom prst="wedgeRectCallout">
            <a:avLst>
              <a:gd name="adj1" fmla="val -117825"/>
              <a:gd name="adj2" fmla="val -527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the number of CPUS from SLURM</a:t>
            </a:r>
          </a:p>
        </p:txBody>
      </p:sp>
    </p:spTree>
    <p:extLst>
      <p:ext uri="{BB962C8B-B14F-4D97-AF65-F5344CB8AC3E}">
        <p14:creationId xmlns:p14="http://schemas.microsoft.com/office/powerpoint/2010/main" val="390171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F5E5C39E-F74F-4604-A2E9-94A81CE12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E1167-128F-4CDD-B1B5-2E808361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computing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71246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computing</a:t>
            </a:r>
            <a:endParaRPr lang="en-US" noProof="0" dirty="0">
              <a:solidFill>
                <a:srgbClr val="92D05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The Amdahl’s law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noProof="0" dirty="0"/>
              <a:t>Speedup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0" indent="0" algn="ctr"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US" i="1" noProof="0" dirty="0"/>
              <a:t>One woman takes 9 months to give birth</a:t>
            </a:r>
            <a:br>
              <a:rPr lang="en-US" i="1" noProof="0" dirty="0"/>
            </a:br>
            <a:r>
              <a:rPr lang="en-US" i="1" noProof="0" dirty="0"/>
              <a:t>Does 9 women </a:t>
            </a:r>
            <a:r>
              <a:rPr lang="en-US" i="1" dirty="0"/>
              <a:t>give</a:t>
            </a:r>
            <a:r>
              <a:rPr lang="en-US" i="1" noProof="0" dirty="0"/>
              <a:t> birth to one child in 1 month? Not everything is parallelizable!</a:t>
            </a:r>
          </a:p>
        </p:txBody>
      </p:sp>
    </p:spTree>
    <p:extLst>
      <p:ext uri="{BB962C8B-B14F-4D97-AF65-F5344CB8AC3E}">
        <p14:creationId xmlns:p14="http://schemas.microsoft.com/office/powerpoint/2010/main" val="41702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39" y="692697"/>
            <a:ext cx="6510727" cy="5086506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noProof="0" dirty="0"/>
              <a:t>The Amdahl’s Law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56" y="5353606"/>
            <a:ext cx="3578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https://fr.wikipedia.org/wiki/Loi_d%27Amdahl</a:t>
            </a:r>
          </a:p>
        </p:txBody>
      </p:sp>
    </p:spTree>
    <p:extLst>
      <p:ext uri="{BB962C8B-B14F-4D97-AF65-F5344CB8AC3E}">
        <p14:creationId xmlns:p14="http://schemas.microsoft.com/office/powerpoint/2010/main" val="3620141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Amdahl’s law illustrated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Speedup is limited by the «S» block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Measure run time </a:t>
            </a:r>
            <a:r>
              <a:rPr lang="fr-CH" dirty="0" err="1"/>
              <a:t>with</a:t>
            </a:r>
            <a:br>
              <a:rPr lang="fr-CH" dirty="0"/>
            </a:br>
            <a:r>
              <a:rPr lang="fr-CH" dirty="0"/>
              <a:t>1, 2, 4, 8, 16, 32, 64 </a:t>
            </a:r>
            <a:r>
              <a:rPr lang="fr-CH" dirty="0" err="1"/>
              <a:t>cores</a:t>
            </a:r>
            <a:endParaRPr lang="fr-CH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CH" dirty="0"/>
              <a:t>Stick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something</a:t>
            </a:r>
            <a:r>
              <a:rPr lang="fr-CH" dirty="0"/>
              <a:t> </a:t>
            </a:r>
            <a:r>
              <a:rPr lang="fr-CH" dirty="0" err="1"/>
              <a:t>reasonable</a:t>
            </a:r>
            <a:r>
              <a:rPr lang="fr-CH" dirty="0"/>
              <a:t> (</a:t>
            </a:r>
            <a:r>
              <a:rPr lang="fr-CH" dirty="0" err="1"/>
              <a:t>don’t</a:t>
            </a:r>
            <a:r>
              <a:rPr lang="fr-CH" dirty="0"/>
              <a:t> double </a:t>
            </a:r>
            <a:r>
              <a:rPr lang="fr-CH" dirty="0" err="1"/>
              <a:t>cpu</a:t>
            </a:r>
            <a:r>
              <a:rPr lang="fr-CH" dirty="0"/>
              <a:t> for 5% gain!)</a:t>
            </a:r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030" y="1275250"/>
            <a:ext cx="350568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06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Embarrassingly parallel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Same job launched</a:t>
            </a:r>
            <a:r>
              <a:rPr lang="en-US" dirty="0"/>
              <a:t> on different dataset: use a </a:t>
            </a:r>
            <a:r>
              <a:rPr lang="en-US" noProof="0" dirty="0"/>
              <a:t>Job array!</a:t>
            </a:r>
          </a:p>
          <a:p>
            <a:endParaRPr lang="en-US" noProof="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3459734"/>
            <a:ext cx="62198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24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Embarrassingly parallel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Run 3 similar jobs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8" y="1888109"/>
            <a:ext cx="5286375" cy="15716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3805412"/>
            <a:ext cx="41719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30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n-US" noProof="0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4488" y="1124744"/>
            <a:ext cx="9289032" cy="4525963"/>
          </a:xfrm>
        </p:spPr>
        <p:txBody>
          <a:bodyPr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CF0063"/>
                </a:solidFill>
              </a:rPr>
              <a:t>Baobab welcome page</a:t>
            </a:r>
            <a:br>
              <a:rPr lang="en-US" sz="2400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en-US" sz="2000" dirty="0">
                <a:hlinkClick r:id="rId2"/>
              </a:rPr>
              <a:t>http://baobab.unige.ch</a:t>
            </a:r>
            <a:endParaRPr lang="en-US" sz="2000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CF0063"/>
                </a:solidFill>
              </a:rPr>
              <a:t>HPC documentation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000" b="1" dirty="0"/>
              <a:t> direct links</a:t>
            </a:r>
            <a:br>
              <a:rPr lang="en-US" sz="2000" b="1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https://doc.eresearch.unige.ch/hpc/</a:t>
            </a:r>
            <a:endParaRPr lang="en-US" sz="2000" dirty="0"/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b="1" dirty="0"/>
              <a:t>Best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b="1" dirty="0"/>
              <a:t>practices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>
                <a:solidFill>
                  <a:srgbClr val="92D050"/>
                </a:solidFill>
                <a:hlinkClick r:id="rId4"/>
              </a:rPr>
              <a:t>https://doc.eresearch.unige.ch/hpc/best_practices</a:t>
            </a:r>
            <a:endParaRPr lang="en-US" sz="1800" dirty="0"/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fr-CH" sz="1800" b="1" dirty="0"/>
              <a:t>Connection</a:t>
            </a:r>
            <a:br>
              <a:rPr lang="fr-CH" sz="1800" b="1" dirty="0"/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en-US" sz="1800" noProof="0" dirty="0">
                <a:hlinkClick r:id="rId5"/>
              </a:rPr>
              <a:t>https://doc.eresearch.unige.ch/hpc/access_the_hpc_clusters#ssh_connection</a:t>
            </a:r>
            <a:endParaRPr lang="en-US" sz="1800" dirty="0"/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b="1" noProof="0" dirty="0"/>
              <a:t>Files transfer</a:t>
            </a:r>
            <a:br>
              <a:rPr lang="en-US" sz="1800" noProof="0" dirty="0"/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en-US" sz="1800" noProof="0" dirty="0">
                <a:hlinkClick r:id="rId6"/>
              </a:rPr>
              <a:t>https://doc.eresearch.unige.ch/hpc/access_the_hpc_clusters#file_transfer</a:t>
            </a:r>
            <a:endParaRPr lang="en-US" sz="1800" dirty="0"/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b="1" dirty="0"/>
              <a:t>Modules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en-US" sz="1800" noProof="0" dirty="0">
                <a:hlinkClick r:id="rId7"/>
              </a:rPr>
              <a:t>https://doc.eresearch.unige.ch/hpc/applications_and_libraries</a:t>
            </a:r>
            <a:endParaRPr lang="en-US" sz="1800" noProof="0" dirty="0"/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b="1" dirty="0" err="1"/>
              <a:t>Slurm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&gt; </a:t>
            </a:r>
            <a:r>
              <a:rPr lang="en-US" sz="1800" dirty="0">
                <a:hlinkClick r:id="rId8"/>
              </a:rPr>
              <a:t>https://doc.eresearch.unige.ch/hpc/slurm</a:t>
            </a:r>
            <a:r>
              <a:rPr lang="en-US" sz="1800" dirty="0"/>
              <a:t> 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b="1" dirty="0" err="1"/>
              <a:t>sbatch</a:t>
            </a:r>
            <a:r>
              <a:rPr lang="en-US" sz="1800" b="1" dirty="0"/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1800" b="1" dirty="0"/>
              <a:t> </a:t>
            </a:r>
            <a:r>
              <a:rPr lang="en-US" sz="1800" dirty="0">
                <a:hlinkClick r:id="rId9"/>
              </a:rPr>
              <a:t>https://doc.eresearch.unige.ch/hpc/slurm#submitting_jobs</a:t>
            </a:r>
            <a:endParaRPr lang="en-US" sz="1800" dirty="0"/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671731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Support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4488" y="1134534"/>
            <a:ext cx="9217024" cy="4525963"/>
          </a:xfrm>
        </p:spPr>
        <p:txBody>
          <a:bodyPr>
            <a:normAutofit fontScale="55000" lnSpcReduction="20000"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b="1" dirty="0"/>
              <a:t>To get an access to Baobab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Digital Workplace</a:t>
            </a:r>
            <a:r>
              <a:rPr lang="en-US" sz="2800" dirty="0"/>
              <a:t>(Request form) 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sz="2800" b="1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b="1" dirty="0"/>
              <a:t>FAQ : First of all, check the </a:t>
            </a:r>
            <a:r>
              <a:rPr lang="en-US" sz="2800" b="1" dirty="0">
                <a:hlinkClick r:id="rId3"/>
              </a:rPr>
              <a:t>FAQ for general questions and troubleshooting</a:t>
            </a:r>
            <a:r>
              <a:rPr lang="en-US" sz="2800" b="1" dirty="0"/>
              <a:t>.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b="1" dirty="0"/>
              <a:t>Still couldn't find what you need ?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dirty="0"/>
              <a:t>use the </a:t>
            </a:r>
            <a:r>
              <a:rPr lang="en-US" sz="2400" b="1" dirty="0"/>
              <a:t>search engine</a:t>
            </a:r>
            <a:r>
              <a:rPr lang="en-US" sz="2400" dirty="0"/>
              <a:t> (use @</a:t>
            </a:r>
            <a:r>
              <a:rPr lang="en-US" sz="2400" dirty="0" err="1"/>
              <a:t>hpc</a:t>
            </a:r>
            <a:r>
              <a:rPr lang="en-US" sz="2400" dirty="0"/>
              <a:t> to only search HPC related pages)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dirty="0"/>
              <a:t>check the detailed </a:t>
            </a:r>
            <a:r>
              <a:rPr lang="en-US" sz="2400" dirty="0">
                <a:hlinkClick r:id="rId4"/>
              </a:rPr>
              <a:t>Table of content</a:t>
            </a:r>
            <a:r>
              <a:rPr lang="en-US" sz="2400" dirty="0"/>
              <a:t>.</a:t>
            </a:r>
          </a:p>
          <a:p>
            <a:pPr lvl="1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dirty="0"/>
              <a:t>The </a:t>
            </a:r>
            <a:r>
              <a:rPr lang="en-US" sz="2400" dirty="0">
                <a:hlinkClick r:id="rId5"/>
              </a:rPr>
              <a:t>Glossary</a:t>
            </a:r>
            <a:r>
              <a:rPr lang="en-US" sz="2400" dirty="0"/>
              <a:t> if everything sounds like gibberish.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700" b="1" dirty="0"/>
              <a:t>Forum/Community </a:t>
            </a:r>
            <a:r>
              <a:rPr lang="en-US" sz="2700" dirty="0"/>
              <a:t>(recommended) : </a:t>
            </a:r>
            <a:r>
              <a:rPr lang="en-US" sz="2700" dirty="0">
                <a:hlinkClick r:id="rId6"/>
              </a:rPr>
              <a:t>The HPC community </a:t>
            </a:r>
            <a:r>
              <a:rPr lang="en-US" sz="2700" dirty="0"/>
              <a:t>forum is the preferred way to ask a question if you didn't find a solution here. The forum is quite active and it is the best way to ask for help, share, or discuss with the community.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700" dirty="0"/>
              <a:t>Before contacting us about an issue on the cluster, please check </a:t>
            </a:r>
            <a:r>
              <a:rPr lang="en-US" sz="2700" b="1" dirty="0">
                <a:hlinkClick r:id="rId7"/>
              </a:rPr>
              <a:t>Current issues on Baobab and Yggdrasil</a:t>
            </a:r>
            <a:endParaRPr lang="en-US" sz="2700" b="1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b="1" dirty="0">
                <a:hlinkClick r:id="rId8"/>
              </a:rPr>
              <a:t>HPC-Lunch</a:t>
            </a:r>
            <a:r>
              <a:rPr lang="en-US" sz="2800" b="1" dirty="0"/>
              <a:t> </a:t>
            </a:r>
            <a:r>
              <a:rPr lang="en-US" sz="2800" dirty="0"/>
              <a:t> : First Thursday of each months, you can join our zoom session to discuss with us about HPC.</a:t>
            </a:r>
            <a:endParaRPr lang="en-US" sz="2700" b="1" dirty="0">
              <a:hlinkClick r:id="rId8"/>
            </a:endParaRPr>
          </a:p>
          <a:p>
            <a:pPr marL="0" indent="0">
              <a:buClr>
                <a:schemeClr val="bg1">
                  <a:lumMod val="50000"/>
                </a:schemeClr>
              </a:buClr>
              <a:buSzPct val="80000"/>
              <a:buNone/>
            </a:pPr>
            <a:endParaRPr lang="en-US" sz="2700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700" b="1" dirty="0"/>
              <a:t>Email</a:t>
            </a:r>
            <a:r>
              <a:rPr lang="en-US" sz="2700" dirty="0"/>
              <a:t> : For any other requests (confidential questions, meeting request, etc.) you can contact the HPC team by email (see </a:t>
            </a:r>
            <a:r>
              <a:rPr lang="en-US" sz="2700" dirty="0">
                <a:hlinkClick r:id="rId9"/>
              </a:rPr>
              <a:t>here</a:t>
            </a:r>
            <a:r>
              <a:rPr lang="en-US" sz="2700" dirty="0"/>
              <a:t>)</a:t>
            </a:r>
            <a:br>
              <a:rPr lang="en-US" sz="2800" dirty="0"/>
            </a:br>
            <a:endParaRPr lang="en-US" sz="2800" dirty="0"/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fr-CH" sz="2800" dirty="0"/>
          </a:p>
          <a:p>
            <a:pPr marL="0" indent="0"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US" sz="2800" b="1" dirty="0"/>
              <a:t>Your HPC support staff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SzPct val="80000"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800" dirty="0"/>
              <a:t> Yann Sagon, Luca Capello, Massimo </a:t>
            </a:r>
            <a:r>
              <a:rPr lang="en-US" sz="2800" dirty="0" err="1"/>
              <a:t>Brero</a:t>
            </a:r>
            <a:r>
              <a:rPr lang="en-US" sz="2800" dirty="0"/>
              <a:t>, Rémy </a:t>
            </a:r>
            <a:r>
              <a:rPr lang="en-US" sz="2800" dirty="0" err="1"/>
              <a:t>Ressegaire</a:t>
            </a:r>
            <a:r>
              <a:rPr lang="en-US" sz="2800" dirty="0"/>
              <a:t> (Astro)</a:t>
            </a:r>
          </a:p>
        </p:txBody>
      </p:sp>
    </p:spTree>
    <p:extLst>
      <p:ext uri="{BB962C8B-B14F-4D97-AF65-F5344CB8AC3E}">
        <p14:creationId xmlns:p14="http://schemas.microsoft.com/office/powerpoint/2010/main" val="2904559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your</a:t>
            </a:r>
            <a:r>
              <a:rPr lang="en-US" sz="48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122565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Cluster (CPU nodes)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5300" y="4632700"/>
            <a:ext cx="8915400" cy="131658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noProof="0" dirty="0"/>
              <a:t>In modern HPC: </a:t>
            </a:r>
            <a:r>
              <a:rPr lang="en-US" sz="2800" noProof="0" dirty="0">
                <a:solidFill>
                  <a:srgbClr val="CF0063"/>
                </a:solidFill>
              </a:rPr>
              <a:t>1 CPU = 1 core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noProof="0" dirty="0"/>
              <a:t>Baobab: ~5600 </a:t>
            </a:r>
            <a:r>
              <a:rPr lang="en-US" sz="2800" dirty="0"/>
              <a:t>CPUs, 109 GPUs </a:t>
            </a:r>
            <a:r>
              <a:rPr lang="en-US" sz="2800" noProof="0" dirty="0"/>
              <a:t>and 27 TB RAM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/>
              <a:t>Yggdrasil: ~4772 CPUs, 52 GPUs, </a:t>
            </a:r>
            <a:endParaRPr lang="en-US" sz="2800" noProof="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93" y="1196752"/>
            <a:ext cx="7546614" cy="33534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465840" y="3421386"/>
            <a:ext cx="1440160" cy="1200329"/>
          </a:xfrm>
          <a:prstGeom prst="rect">
            <a:avLst/>
          </a:prstGeom>
          <a:solidFill>
            <a:srgbClr val="CF006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  <a:p>
            <a:r>
              <a:rPr lang="fr-CH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entral</a:t>
            </a:r>
            <a:b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H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CH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rocessing</a:t>
            </a:r>
            <a:b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H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fr-CH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nits</a:t>
            </a:r>
            <a:endParaRPr lang="fr-CH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13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</a:t>
            </a:r>
            <a:r>
              <a:rPr lang="en-US" noProof="0" dirty="0"/>
              <a:t>(GPGPU nodes)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5300" y="1268760"/>
            <a:ext cx="8058100" cy="439248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F0063"/>
                </a:solidFill>
              </a:rPr>
              <a:t>Providers</a:t>
            </a:r>
            <a:r>
              <a:rPr lang="en-US" dirty="0"/>
              <a:t>: mainly NVIDIA with CUDA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F0063"/>
                </a:solidFill>
              </a:rPr>
              <a:t>Two types of GPGPU </a:t>
            </a:r>
            <a:r>
              <a:rPr lang="en-US" dirty="0"/>
              <a:t>available on our clusters:</a:t>
            </a:r>
          </a:p>
          <a:p>
            <a:pPr lvl="1">
              <a:buClr>
                <a:srgbClr val="CF0063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Single precision: </a:t>
            </a:r>
            <a:r>
              <a:rPr lang="en-US" dirty="0" err="1"/>
              <a:t>TitanXp</a:t>
            </a:r>
            <a:r>
              <a:rPr lang="en-US" dirty="0"/>
              <a:t>, RTX2080, RTX3080 </a:t>
            </a:r>
          </a:p>
          <a:p>
            <a:pPr lvl="2">
              <a:buClr>
                <a:srgbClr val="CF0063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3840 cores / 12GB RAM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dirty="0"/>
              <a:t> </a:t>
            </a:r>
            <a:r>
              <a:rPr lang="en-US" sz="2000" dirty="0"/>
              <a:t>Purpose: TensorFlow, ML</a:t>
            </a:r>
          </a:p>
          <a:p>
            <a:pPr lvl="1">
              <a:buClr>
                <a:srgbClr val="CF0063"/>
              </a:buClr>
              <a:buSzPct val="80000"/>
              <a:buFont typeface="Wingdings" panose="05000000000000000000" pitchFamily="2" charset="2"/>
              <a:buChar char="§"/>
            </a:pPr>
            <a:r>
              <a:rPr lang="fr-FR" dirty="0"/>
              <a:t>Double </a:t>
            </a:r>
            <a:r>
              <a:rPr lang="fr-FR" dirty="0" err="1"/>
              <a:t>Precision</a:t>
            </a:r>
            <a:r>
              <a:rPr lang="fr-FR" dirty="0"/>
              <a:t>: P100, V100:</a:t>
            </a:r>
          </a:p>
          <a:p>
            <a:pPr lvl="2">
              <a:buClr>
                <a:srgbClr val="CF0063"/>
              </a:buClr>
              <a:buSzPct val="80000"/>
              <a:buFont typeface="Wingdings" panose="05000000000000000000" pitchFamily="2" charset="2"/>
              <a:buChar char="§"/>
            </a:pPr>
            <a:r>
              <a:rPr lang="fr-FR" dirty="0"/>
              <a:t> 3584 </a:t>
            </a:r>
            <a:r>
              <a:rPr lang="fr-FR" dirty="0" err="1"/>
              <a:t>cores</a:t>
            </a:r>
            <a:r>
              <a:rPr lang="fr-FR" dirty="0"/>
              <a:t> / 16GB RAM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dirty="0"/>
              <a:t> </a:t>
            </a:r>
            <a:r>
              <a:rPr lang="en-US" sz="2000" dirty="0"/>
              <a:t>Purpose: Numerical </a:t>
            </a:r>
            <a:r>
              <a:rPr lang="en-US" sz="2000" dirty="0" err="1"/>
              <a:t>modelisation</a:t>
            </a:r>
            <a:r>
              <a:rPr lang="en-US" sz="2000" dirty="0"/>
              <a:t> (</a:t>
            </a:r>
            <a:r>
              <a:rPr lang="en-US" sz="2000" dirty="0" err="1"/>
              <a:t>meteo</a:t>
            </a:r>
            <a:r>
              <a:rPr lang="en-US" sz="2000" dirty="0"/>
              <a:t>, chemical, physical)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905328" y="980728"/>
            <a:ext cx="2000672" cy="1785104"/>
          </a:xfrm>
          <a:prstGeom prst="rect">
            <a:avLst/>
          </a:prstGeom>
          <a:solidFill>
            <a:srgbClr val="CF006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GPGPU</a:t>
            </a:r>
          </a:p>
          <a:p>
            <a:r>
              <a:rPr lang="fr-CH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eneral-</a:t>
            </a:r>
            <a:r>
              <a:rPr lang="fr-CH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CH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omputing</a:t>
            </a:r>
            <a: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</a:t>
            </a:r>
            <a:br>
              <a:rPr lang="fr-CH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H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fr-CH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raphical</a:t>
            </a:r>
            <a:b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H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CH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rocessing</a:t>
            </a:r>
            <a:b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H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fr-CH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nits</a:t>
            </a:r>
            <a:endParaRPr lang="fr-CH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Evolution of </a:t>
            </a:r>
            <a:r>
              <a:rPr lang="fr-CH" dirty="0" err="1"/>
              <a:t>CPUs</a:t>
            </a:r>
            <a:r>
              <a:rPr lang="fr-CH" dirty="0"/>
              <a:t> over time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15" y="1223966"/>
            <a:ext cx="7099377" cy="4498972"/>
          </a:xfrm>
        </p:spPr>
      </p:pic>
    </p:spTree>
    <p:extLst>
      <p:ext uri="{BB962C8B-B14F-4D97-AF65-F5344CB8AC3E}">
        <p14:creationId xmlns:p14="http://schemas.microsoft.com/office/powerpoint/2010/main" val="113399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0790" y="187505"/>
            <a:ext cx="3168352" cy="85010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Baobab</a:t>
            </a:r>
            <a:br>
              <a:rPr lang="en-US" dirty="0"/>
            </a:br>
            <a:r>
              <a:rPr lang="en-US" dirty="0"/>
              <a:t>architecture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265152"/>
            <a:ext cx="7570889" cy="544074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833319" y="381726"/>
            <a:ext cx="2066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INFINIBAND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169790" y="2202859"/>
            <a:ext cx="1393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5846" y="3861048"/>
            <a:ext cx="184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40832" y="3933056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1762264"/>
            <a:ext cx="1136576" cy="1477328"/>
          </a:xfrm>
          <a:prstGeom prst="rect">
            <a:avLst/>
          </a:prstGeom>
          <a:solidFill>
            <a:srgbClr val="CF006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</a:rPr>
              <a:t>NASAC</a:t>
            </a:r>
          </a:p>
          <a:p>
            <a:r>
              <a:rPr lang="fr-CH" b="1" dirty="0">
                <a:solidFill>
                  <a:schemeClr val="bg1"/>
                </a:solidFill>
              </a:rPr>
              <a:t>N</a:t>
            </a:r>
            <a:r>
              <a:rPr lang="fr-CH" dirty="0">
                <a:solidFill>
                  <a:schemeClr val="bg1"/>
                </a:solidFill>
              </a:rPr>
              <a:t>etwork</a:t>
            </a:r>
          </a:p>
          <a:p>
            <a:r>
              <a:rPr lang="fr-CH" b="1" dirty="0" err="1">
                <a:solidFill>
                  <a:schemeClr val="bg1"/>
                </a:solidFill>
              </a:rPr>
              <a:t>A</a:t>
            </a:r>
            <a:r>
              <a:rPr lang="fr-CH" dirty="0" err="1">
                <a:solidFill>
                  <a:schemeClr val="bg1"/>
                </a:solidFill>
              </a:rPr>
              <a:t>cces</a:t>
            </a:r>
            <a:endParaRPr lang="fr-CH" dirty="0">
              <a:solidFill>
                <a:schemeClr val="bg1"/>
              </a:solidFill>
            </a:endParaRPr>
          </a:p>
          <a:p>
            <a:r>
              <a:rPr lang="fr-CH" b="1" dirty="0">
                <a:solidFill>
                  <a:schemeClr val="bg1"/>
                </a:solidFill>
              </a:rPr>
              <a:t>S</a:t>
            </a:r>
            <a:r>
              <a:rPr lang="fr-CH" dirty="0">
                <a:solidFill>
                  <a:schemeClr val="bg1"/>
                </a:solidFill>
              </a:rPr>
              <a:t>erver</a:t>
            </a:r>
          </a:p>
          <a:p>
            <a:r>
              <a:rPr lang="fr-CH" b="1" dirty="0" err="1">
                <a:solidFill>
                  <a:schemeClr val="bg1"/>
                </a:solidFill>
              </a:rPr>
              <a:t>AC</a:t>
            </a:r>
            <a:r>
              <a:rPr lang="fr-CH" dirty="0" err="1">
                <a:solidFill>
                  <a:schemeClr val="bg1"/>
                </a:solidFill>
              </a:rPr>
              <a:t>ademic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2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4592761" y="2709119"/>
            <a:ext cx="8915400" cy="850106"/>
          </a:xfrm>
        </p:spPr>
        <p:txBody>
          <a:bodyPr/>
          <a:lstStyle/>
          <a:p>
            <a:r>
              <a:rPr lang="en-US" noProof="0" dirty="0"/>
              <a:t>Baobab front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"/>
            <a:ext cx="7704856" cy="5778642"/>
          </a:xfrm>
        </p:spPr>
      </p:pic>
    </p:spTree>
    <p:extLst>
      <p:ext uri="{BB962C8B-B14F-4D97-AF65-F5344CB8AC3E}">
        <p14:creationId xmlns:p14="http://schemas.microsoft.com/office/powerpoint/2010/main" val="783623307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 (DiSTIC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(DiSTIC)</Template>
  <TotalTime>2968</TotalTime>
  <Words>1590</Words>
  <Application>Microsoft Office PowerPoint</Application>
  <PresentationFormat>A4 Paper (210x297 mm)</PresentationFormat>
  <Paragraphs>234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Courier New</vt:lpstr>
      <vt:lpstr>Wingdings</vt:lpstr>
      <vt:lpstr>Présentation (DiSTIC)</vt:lpstr>
      <vt:lpstr>HPC at UNIGE</vt:lpstr>
      <vt:lpstr>Plan</vt:lpstr>
      <vt:lpstr>Introduction</vt:lpstr>
      <vt:lpstr>What is a HPC cluster?</vt:lpstr>
      <vt:lpstr>Cluster (CPU nodes)</vt:lpstr>
      <vt:lpstr>Cluster (GPGPU nodes)</vt:lpstr>
      <vt:lpstr>Evolution of CPUs over time</vt:lpstr>
      <vt:lpstr>Baobab architecture</vt:lpstr>
      <vt:lpstr>Baobab front</vt:lpstr>
      <vt:lpstr>Baobab back</vt:lpstr>
      <vt:lpstr>HPC resources</vt:lpstr>
      <vt:lpstr>HPC Resources</vt:lpstr>
      <vt:lpstr>Partitions type : private and public</vt:lpstr>
      <vt:lpstr>Partitions</vt:lpstr>
      <vt:lpstr>Resources management with SLURM</vt:lpstr>
      <vt:lpstr>Resources management</vt:lpstr>
      <vt:lpstr>Job Priority</vt:lpstr>
      <vt:lpstr>Procedures</vt:lpstr>
      <vt:lpstr>HPC procedures</vt:lpstr>
      <vt:lpstr>1 - Ask for an account</vt:lpstr>
      <vt:lpstr>2 - Connection to Baobab</vt:lpstr>
      <vt:lpstr>3 - Transfer data to Baobab</vt:lpstr>
      <vt:lpstr>4 - Write a script to submit your job sbatch script</vt:lpstr>
      <vt:lpstr>4 - sbatch script - Example</vt:lpstr>
      <vt:lpstr>5 - Select the software to run (module)</vt:lpstr>
      <vt:lpstr>5.1 - Module spider</vt:lpstr>
      <vt:lpstr>5.2 - Module details of a specific version</vt:lpstr>
      <vt:lpstr>5.3 - Module load</vt:lpstr>
      <vt:lpstr>6 - Check correct execution of the job</vt:lpstr>
      <vt:lpstr>7 - Run the job</vt:lpstr>
      <vt:lpstr>8 - See the job state</vt:lpstr>
      <vt:lpstr>8 - See job state</vt:lpstr>
      <vt:lpstr>9 - Fetch the result</vt:lpstr>
      <vt:lpstr>Good practices</vt:lpstr>
      <vt:lpstr>Analyze job behavior</vt:lpstr>
      <vt:lpstr>Multithread, Distributed</vt:lpstr>
      <vt:lpstr>R on HPC</vt:lpstr>
      <vt:lpstr>R on Baobab and Yggdrasil</vt:lpstr>
      <vt:lpstr>Multithread example using R</vt:lpstr>
      <vt:lpstr>Multithread example using R</vt:lpstr>
      <vt:lpstr>Parallel computing</vt:lpstr>
      <vt:lpstr>Parallel computing</vt:lpstr>
      <vt:lpstr>The Amdahl’s Law</vt:lpstr>
      <vt:lpstr>The Amdahl’s law illustrated</vt:lpstr>
      <vt:lpstr>Embarrassingly parallel</vt:lpstr>
      <vt:lpstr>Embarrassingly parallel</vt:lpstr>
      <vt:lpstr>Useful links</vt:lpstr>
      <vt:lpstr>HPC Support</vt:lpstr>
      <vt:lpstr>Thanks for your attention !</vt:lpstr>
    </vt:vector>
  </TitlesOfParts>
  <Company>Université de Genève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 Titre &gt;</dc:title>
  <dc:creator>JMG</dc:creator>
  <cp:lastModifiedBy>Admin Yann Sagon</cp:lastModifiedBy>
  <cp:revision>166</cp:revision>
  <dcterms:created xsi:type="dcterms:W3CDTF">2013-10-30T13:48:57Z</dcterms:created>
  <dcterms:modified xsi:type="dcterms:W3CDTF">2021-04-13T09:32:15Z</dcterms:modified>
</cp:coreProperties>
</file>